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603" r:id="rId5"/>
    <p:sldId id="614" r:id="rId6"/>
    <p:sldId id="609" r:id="rId7"/>
    <p:sldId id="611" r:id="rId8"/>
    <p:sldId id="615" r:id="rId9"/>
    <p:sldId id="610" r:id="rId10"/>
    <p:sldId id="616" r:id="rId11"/>
    <p:sldId id="612" r:id="rId12"/>
    <p:sldId id="617" r:id="rId13"/>
    <p:sldId id="618" r:id="rId14"/>
    <p:sldId id="619" r:id="rId15"/>
    <p:sldId id="620" r:id="rId16"/>
    <p:sldId id="6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DDF2"/>
    <a:srgbClr val="9899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EDD415-13DD-495D-A272-95BCE1613731}" v="1749" dt="2022-06-09T00:48:31.0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0499C49-BC80-47E4-975F-5E8E077CDCC9}" type="datetimeFigureOut">
              <a:rPr lang="en-US" smtClean="0"/>
              <a:pPr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502E0C9-7838-4567-95C9-50578117DE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86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Perhaps one seasonality model is used for Mexico, one for the US, one for Canada, and one for the Atlantic Ocean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2E0C9-7838-4567-95C9-50578117DE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2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a complicated model sacrifices interpretability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02E0C9-7838-4567-95C9-50578117DE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BD699C-A1E1-40E8-9AA9-58D3E5CF30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E3591-F382-4493-8197-16971576CD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9475" y="2036189"/>
            <a:ext cx="8321040" cy="1473773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Title: Arial Black 44 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21C4C-9D25-4FB5-BA41-B5F93758D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879475" y="3381823"/>
            <a:ext cx="8321040" cy="640080"/>
          </a:xfr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Subtitle: Arial Narrow 24 </a:t>
            </a:r>
            <a:r>
              <a:rPr lang="en-US" err="1"/>
              <a:t>pt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AD05B5-7883-4217-A25B-B643810A0436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77900" y="4049935"/>
            <a:ext cx="61294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0972C-054D-428E-8A64-BC2E8257BE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79475" y="4114800"/>
            <a:ext cx="8321040" cy="7159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Presenter name(s), title, unit or function</a:t>
            </a:r>
            <a:br>
              <a:rPr lang="en-US"/>
            </a:br>
            <a:r>
              <a:rPr lang="en-US"/>
              <a:t>Presenter name(s), title, unit or function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0BE40F-DEC0-4F12-8BE9-68B1810A0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79475" y="5257800"/>
            <a:ext cx="3657600" cy="3657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200" b="1" cap="all" baseline="0">
                <a:solidFill>
                  <a:schemeClr val="tx2"/>
                </a:solidFill>
              </a:defRPr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DATE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4B868BE-767B-43D0-95DB-A824D7096E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323" y="767444"/>
            <a:ext cx="2515091" cy="11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7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6" userDrawn="1">
          <p15:clr>
            <a:srgbClr val="FBAE40"/>
          </p15:clr>
        </p15:guide>
        <p15:guide id="2" pos="5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0624"/>
            <a:ext cx="6839712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310309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ullets + Sec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49BA018-2631-4B59-97AA-122EAADAA1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</p:spTree>
    <p:extLst>
      <p:ext uri="{BB962C8B-B14F-4D97-AF65-F5344CB8AC3E}">
        <p14:creationId xmlns:p14="http://schemas.microsoft.com/office/powerpoint/2010/main" val="1893561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ullets +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0624"/>
            <a:ext cx="6839712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3066097"/>
            <a:ext cx="11429999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1001" y="1691640"/>
            <a:ext cx="11429999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78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ullets + Sum + Sec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3066097"/>
            <a:ext cx="11429999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1001" y="1691640"/>
            <a:ext cx="11429999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C6C34E-F75D-4BC8-ACD9-A3FE06B17B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</p:spTree>
    <p:extLst>
      <p:ext uri="{BB962C8B-B14F-4D97-AF65-F5344CB8AC3E}">
        <p14:creationId xmlns:p14="http://schemas.microsoft.com/office/powerpoint/2010/main" val="1165927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524E-9528-4BD9-9466-654179412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0624"/>
            <a:ext cx="6839712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18D15-8A8C-48C9-93C3-A716A852E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91639"/>
            <a:ext cx="5486400" cy="42932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8F338-F1D8-4697-AF31-45CE2B621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691639"/>
            <a:ext cx="5486400" cy="42932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07391-F853-4195-9C70-6984DC33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3E98C-C6EB-4695-8EE3-4FEA2679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75E3DC-5996-4C25-87FA-9A6920569C6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81174"/>
            <a:ext cx="0" cy="420624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7FE8C46-6085-4E75-81FE-7B403BCC22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407708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 + Sec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524E-9528-4BD9-9466-654179412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18D15-8A8C-48C9-93C3-A716A852EE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91639"/>
            <a:ext cx="5486400" cy="42932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8F338-F1D8-4697-AF31-45CE2B621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691639"/>
            <a:ext cx="5486400" cy="42932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07391-F853-4195-9C70-6984DC33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3E98C-C6EB-4695-8EE3-4FEA2679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75E3DC-5996-4C25-87FA-9A6920569C6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81174"/>
            <a:ext cx="0" cy="420624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B7FFAD2-5E25-4F25-9BB5-3158FE6952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84941AC-55A8-4639-B7BF-1C7538218C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2546922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 +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0624"/>
            <a:ext cx="6839712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3066097"/>
            <a:ext cx="5486400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1001" y="1691640"/>
            <a:ext cx="5486400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372A61-6056-4464-87C5-F0A2C30C22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4599" y="3066097"/>
            <a:ext cx="5486400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A0EA2F-078C-49BB-AB26-29F0070A26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324600" y="1691640"/>
            <a:ext cx="5486400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C3EC78-1D46-40EB-B3BB-CD9C75B608B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81174"/>
            <a:ext cx="0" cy="420624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403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 + Sum + Sec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3066097"/>
            <a:ext cx="5486400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1001" y="1691640"/>
            <a:ext cx="5486400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372A61-6056-4464-87C5-F0A2C30C22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4599" y="3066097"/>
            <a:ext cx="5486400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4A0EA2F-078C-49BB-AB26-29F0070A26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324600" y="1691640"/>
            <a:ext cx="5486400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D8E6255-8357-4F33-B71A-A04E45C5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B3972-D21C-4A16-A652-1716BB9D9BE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81174"/>
            <a:ext cx="0" cy="420624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54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 + Bullets +Sum + Sec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24600" y="3066097"/>
            <a:ext cx="5486400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24601" y="1691640"/>
            <a:ext cx="5486400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D8E6255-8357-4F33-B71A-A04E45C5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B3972-D21C-4A16-A652-1716BB9D9BE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81174"/>
            <a:ext cx="0" cy="420624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C87D96B-0552-4E2F-9140-84D63BE1BAA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71488" y="1781175"/>
            <a:ext cx="5486400" cy="4206240"/>
          </a:xfrm>
          <a:solidFill>
            <a:srgbClr val="98999B"/>
          </a:solidFill>
        </p:spPr>
        <p:txBody>
          <a:bodyPr/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83893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R + Bullets +Sum + Sec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3066097"/>
            <a:ext cx="5486400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1001" y="1691640"/>
            <a:ext cx="5486400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D8E6255-8357-4F33-B71A-A04E45C5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B3972-D21C-4A16-A652-1716BB9D9BE9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81174"/>
            <a:ext cx="0" cy="420624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19E5D89-8945-496D-BB55-A42D98FC8AED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229350" y="1781175"/>
            <a:ext cx="5486400" cy="4206240"/>
          </a:xfrm>
          <a:solidFill>
            <a:srgbClr val="98999B"/>
          </a:solidFill>
        </p:spPr>
        <p:txBody>
          <a:bodyPr/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809484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Name and Bad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05E9383-B27B-47F1-A0B8-64810A44DC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E3591-F382-4493-8197-16971576CD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9475" y="1575793"/>
            <a:ext cx="8321040" cy="1473773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Title: Arial Black 44 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21C4C-9D25-4FB5-BA41-B5F93758D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879475" y="2921427"/>
            <a:ext cx="8321040" cy="640080"/>
          </a:xfr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Subtitle: Arial Narrow 24 </a:t>
            </a:r>
            <a:r>
              <a:rPr lang="en-US" err="1"/>
              <a:t>pt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AD05B5-7883-4217-A25B-B643810A0436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77900" y="3589539"/>
            <a:ext cx="61294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0972C-054D-428E-8A64-BC2E8257BE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79475" y="3654404"/>
            <a:ext cx="8321040" cy="7159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Presenter name(s), title, unit or function</a:t>
            </a:r>
            <a:br>
              <a:rPr lang="en-US"/>
            </a:br>
            <a:r>
              <a:rPr lang="en-US"/>
              <a:t>Presenter name(s), title, unit or function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0BE40F-DEC0-4F12-8BE9-68B1810A0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79475" y="483835"/>
            <a:ext cx="3657600" cy="3657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200" b="1" cap="all" baseline="0">
                <a:solidFill>
                  <a:schemeClr val="tx2"/>
                </a:solidFill>
              </a:defRPr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DATE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9432A2-2260-4E5C-B41D-E9CB91CCC9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white">
          <a:xfrm>
            <a:off x="977900" y="4599432"/>
            <a:ext cx="5029200" cy="914400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r>
              <a:rPr lang="en-US"/>
              <a:t>Insert Program Badge (Optional)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CA80EF78-0103-41B8-BDF5-03D580BD24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white">
          <a:xfrm>
            <a:off x="879474" y="850392"/>
            <a:ext cx="9235895" cy="557784"/>
          </a:xfrm>
        </p:spPr>
        <p:txBody>
          <a:bodyPr anchor="ctr"/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BU or Function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B7C4C8-4D68-4E09-AC0A-CC016E4EB8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9588" y="642991"/>
            <a:ext cx="938865" cy="9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87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6" userDrawn="1">
          <p15:clr>
            <a:srgbClr val="FBAE40"/>
          </p15:clr>
        </p15:guide>
        <p15:guide id="2" pos="55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Summary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528C9F-2D68-4843-BA88-8B367484A4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1488" y="2239083"/>
            <a:ext cx="3429000" cy="1463040"/>
          </a:xfr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EF0555F-5A3B-4BA3-9AB2-620842E01C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81500" y="2239083"/>
            <a:ext cx="3429000" cy="1463040"/>
          </a:xfr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8AAF4C6-50D0-479B-A311-4912AEA497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6750" y="2239083"/>
            <a:ext cx="3429000" cy="1463040"/>
          </a:xfrm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32ED9DF-F026-4261-A6E1-B91FA3829B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1488" y="1781175"/>
            <a:ext cx="3429000" cy="457200"/>
          </a:xfrm>
          <a:solidFill>
            <a:schemeClr val="bg2"/>
          </a:solidFill>
          <a:ln w="9525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Photo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E20A085-7DFA-401A-9988-D14541736F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81500" y="1781175"/>
            <a:ext cx="3429000" cy="457200"/>
          </a:xfrm>
          <a:solidFill>
            <a:schemeClr val="bg2"/>
          </a:solidFill>
          <a:ln w="9525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Photo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AE5E7B7-8235-47F0-8084-C659E0F5BA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6750" y="1781175"/>
            <a:ext cx="3429000" cy="457200"/>
          </a:xfrm>
          <a:solidFill>
            <a:schemeClr val="bg2"/>
          </a:solidFill>
          <a:ln w="9525">
            <a:solidFill>
              <a:schemeClr val="bg1">
                <a:lumMod val="8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Photo Title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BEB55CAF-6808-4530-9AFB-63FEF3D132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71488" y="3703182"/>
            <a:ext cx="3429000" cy="2194560"/>
          </a:xfrm>
          <a:solidFill>
            <a:srgbClr val="98999B"/>
          </a:solidFill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D4F436EB-F02B-4021-8B4E-76D735A219A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381500" y="3703182"/>
            <a:ext cx="3429000" cy="2194560"/>
          </a:xfrm>
          <a:solidFill>
            <a:srgbClr val="98999B"/>
          </a:solidFill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9407A0B2-8EDD-4315-A5B7-39C4AC2D5DB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286750" y="3703182"/>
            <a:ext cx="3429000" cy="2194560"/>
          </a:xfrm>
          <a:solidFill>
            <a:srgbClr val="98999B"/>
          </a:solidFill>
          <a:ln w="9525"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B3ED09C-5560-4A2C-8C47-C2670175FC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</p:spTree>
    <p:extLst>
      <p:ext uri="{BB962C8B-B14F-4D97-AF65-F5344CB8AC3E}">
        <p14:creationId xmlns:p14="http://schemas.microsoft.com/office/powerpoint/2010/main" val="661177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ox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528C9F-2D68-4843-BA88-8B367484A4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0047" y="2391961"/>
            <a:ext cx="2743200" cy="118872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EF0555F-5A3B-4BA3-9AB2-620842E01C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16353" y="2391961"/>
            <a:ext cx="2743200" cy="118872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8AAF4C6-50D0-479B-A311-4912AEA497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32659" y="2391961"/>
            <a:ext cx="2743200" cy="118872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B3ED09C-5560-4A2C-8C47-C2670175FC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828B73-8185-43AB-B8E7-48FBCB409E30}"/>
              </a:ext>
            </a:extLst>
          </p:cNvPr>
          <p:cNvCxnSpPr>
            <a:cxnSpLocks/>
          </p:cNvCxnSpPr>
          <p:nvPr userDrawn="1"/>
        </p:nvCxnSpPr>
        <p:spPr>
          <a:xfrm>
            <a:off x="1300047" y="3876136"/>
            <a:ext cx="957581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894545-20F4-4250-BB85-5D9F5FCC550A}"/>
              </a:ext>
            </a:extLst>
          </p:cNvPr>
          <p:cNvCxnSpPr>
            <a:cxnSpLocks/>
          </p:cNvCxnSpPr>
          <p:nvPr userDrawn="1"/>
        </p:nvCxnSpPr>
        <p:spPr>
          <a:xfrm>
            <a:off x="4379800" y="1859691"/>
            <a:ext cx="0" cy="182880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1B56F4-F2BC-482E-9E35-FDA4B8CE2651}"/>
              </a:ext>
            </a:extLst>
          </p:cNvPr>
          <p:cNvCxnSpPr>
            <a:cxnSpLocks/>
          </p:cNvCxnSpPr>
          <p:nvPr userDrawn="1"/>
        </p:nvCxnSpPr>
        <p:spPr>
          <a:xfrm>
            <a:off x="7796106" y="1859691"/>
            <a:ext cx="0" cy="182880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97BBEB7-2F69-4C2B-8EFA-5508BC31F9A5}"/>
              </a:ext>
            </a:extLst>
          </p:cNvPr>
          <p:cNvCxnSpPr>
            <a:cxnSpLocks/>
          </p:cNvCxnSpPr>
          <p:nvPr userDrawn="1"/>
        </p:nvCxnSpPr>
        <p:spPr>
          <a:xfrm>
            <a:off x="4379800" y="4063781"/>
            <a:ext cx="0" cy="182880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F901B7-9FBE-4890-A853-D1B73C1A038D}"/>
              </a:ext>
            </a:extLst>
          </p:cNvPr>
          <p:cNvCxnSpPr>
            <a:cxnSpLocks/>
          </p:cNvCxnSpPr>
          <p:nvPr userDrawn="1"/>
        </p:nvCxnSpPr>
        <p:spPr>
          <a:xfrm>
            <a:off x="7796106" y="4063781"/>
            <a:ext cx="0" cy="1828800"/>
          </a:xfrm>
          <a:prstGeom prst="line">
            <a:avLst/>
          </a:prstGeom>
          <a:ln w="127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7A453A23-63E2-4D9C-B9AF-C7109672B1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0047" y="4637219"/>
            <a:ext cx="2743200" cy="118872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781E9C0-2339-4A6C-95E6-D3B92420E1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16353" y="4637219"/>
            <a:ext cx="2743200" cy="118872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3E822D2-6E1B-4D46-B0F0-E34AD7397B8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32659" y="4637219"/>
            <a:ext cx="2743200" cy="118872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20DD6FD-0BF3-4B61-A105-F71B32D1F4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00047" y="1935855"/>
            <a:ext cx="2743200" cy="45720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77FDEA-3CD6-48B7-9186-2728B94C9D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16353" y="1935855"/>
            <a:ext cx="2743200" cy="45720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07568A9E-9999-4699-B44E-33C03F3D3A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2659" y="1935855"/>
            <a:ext cx="2743200" cy="45720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D2A12698-78A2-47E3-9A1B-D53991DCAD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00047" y="4181113"/>
            <a:ext cx="2743200" cy="45720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D21AC1C8-9484-4646-B3BA-5278117CAF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16353" y="4181113"/>
            <a:ext cx="2743200" cy="45720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A6A96744-5285-43C2-9ED7-E8F5C4222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32659" y="4181113"/>
            <a:ext cx="2743200" cy="45720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</p:spTree>
    <p:extLst>
      <p:ext uri="{BB962C8B-B14F-4D97-AF65-F5344CB8AC3E}">
        <p14:creationId xmlns:p14="http://schemas.microsoft.com/office/powerpoint/2010/main" val="25859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6338EC-C3DF-411E-AAF0-56067932C6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528C9F-2D68-4843-BA88-8B367484A4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145" y="3022849"/>
            <a:ext cx="2468880" cy="182880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EF0555F-5A3B-4BA3-9AB2-620842E01C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0457" y="3022849"/>
            <a:ext cx="2468880" cy="182880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E8AAF4C6-50D0-479B-A311-4912AEA497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1769" y="3022849"/>
            <a:ext cx="2468880" cy="182880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B3ED09C-5560-4A2C-8C47-C2670175FC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20DD6FD-0BF3-4B61-A105-F71B32D1F4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9145" y="2375555"/>
            <a:ext cx="2468880" cy="64008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77FDEA-3CD6-48B7-9186-2728B94C9D4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50457" y="2375555"/>
            <a:ext cx="2468880" cy="64008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07568A9E-9999-4699-B44E-33C03F3D3A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61769" y="2375555"/>
            <a:ext cx="2468880" cy="64008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A5E9D141-40B4-44F1-91EC-3C1F41092C5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73082" y="3022849"/>
            <a:ext cx="2468880" cy="182880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Arial 12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1E5FD3AD-E7CA-432D-8403-1AA866C11E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73082" y="2375555"/>
            <a:ext cx="2468880" cy="640080"/>
          </a:xfrm>
          <a:noFill/>
          <a:ln w="9525">
            <a:noFill/>
          </a:ln>
        </p:spPr>
        <p:txBody>
          <a:bodyPr anchor="ctr"/>
          <a:lstStyle>
            <a:lvl1pPr marL="0" indent="0" algn="ctr">
              <a:buNone/>
              <a:defRPr sz="16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0" indent="0">
              <a:spcBef>
                <a:spcPts val="600"/>
              </a:spcBef>
              <a:buFont typeface="Wingdings" panose="05000000000000000000" pitchFamily="2" charset="2"/>
              <a:buNone/>
              <a:defRPr sz="1200"/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100"/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00"/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00"/>
            </a:lvl5pPr>
          </a:lstStyle>
          <a:p>
            <a:pPr lvl="0"/>
            <a:r>
              <a:rPr lang="en-US"/>
              <a:t>Grid Section Head</a:t>
            </a:r>
          </a:p>
        </p:txBody>
      </p:sp>
    </p:spTree>
    <p:extLst>
      <p:ext uri="{BB962C8B-B14F-4D97-AF65-F5344CB8AC3E}">
        <p14:creationId xmlns:p14="http://schemas.microsoft.com/office/powerpoint/2010/main" val="1179300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F6D5C-DF02-4D2B-85B1-0D9D33A6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9D4AE-AD40-448C-A99A-B1AA4FA3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7F72574-111C-4AA9-B71D-8CFEB5E8FD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145" y="1740725"/>
            <a:ext cx="1270001" cy="92075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70E7C4-51F6-4F39-890D-B59F4DC26A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92224" y="2020824"/>
            <a:ext cx="9473184" cy="191015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cap="small" baseline="0">
                <a:solidFill>
                  <a:schemeClr val="accent1"/>
                </a:solidFill>
                <a:latin typeface="+mj-lt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Insert Quote.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84BC660-584B-4584-A20E-81062F278A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92224" y="3922776"/>
            <a:ext cx="9473184" cy="640080"/>
          </a:xfrm>
        </p:spPr>
        <p:txBody>
          <a:bodyPr/>
          <a:lstStyle>
            <a:lvl1pPr marL="0" indent="0" algn="r">
              <a:lnSpc>
                <a:spcPct val="90000"/>
              </a:lnSpc>
              <a:spcBef>
                <a:spcPts val="0"/>
              </a:spcBef>
              <a:buNone/>
              <a:defRPr sz="2800" i="1" cap="all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- Attribution or source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EE57351-D272-457D-8E09-81AE5F4451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2688" y="4855464"/>
            <a:ext cx="10332720" cy="914400"/>
          </a:xfrm>
          <a:ln w="9525">
            <a:noFill/>
          </a:ln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228600" indent="-228600">
              <a:spcBef>
                <a:spcPts val="600"/>
              </a:spcBef>
              <a:buFont typeface="Wingdings" panose="05000000000000000000" pitchFamily="2" charset="2"/>
              <a:buChar char=""/>
              <a:defRPr sz="1400">
                <a:solidFill>
                  <a:schemeClr val="accent1"/>
                </a:solidFill>
              </a:defRPr>
            </a:lvl2pPr>
            <a:lvl3pPr marL="461963" indent="-228600">
              <a:spcBef>
                <a:spcPts val="300"/>
              </a:spcBef>
              <a:buFont typeface="Arial" panose="020B0604020202020204" pitchFamily="34" charset="0"/>
              <a:buChar char="◦"/>
              <a:defRPr sz="1200">
                <a:solidFill>
                  <a:schemeClr val="accent1"/>
                </a:solidFill>
              </a:defRPr>
            </a:lvl3pPr>
            <a:lvl4pPr marL="687388" indent="-228600">
              <a:spcBef>
                <a:spcPts val="300"/>
              </a:spcBef>
              <a:buFont typeface="Arial" panose="020B0604020202020204" pitchFamily="34" charset="0"/>
              <a:buChar char="‒"/>
              <a:defRPr sz="1050">
                <a:solidFill>
                  <a:schemeClr val="accent1"/>
                </a:solidFill>
              </a:defRPr>
            </a:lvl4pPr>
            <a:lvl5pPr marL="914400" indent="-228600">
              <a:spcBef>
                <a:spcPts val="300"/>
              </a:spcBef>
              <a:buFont typeface="Wingdings" panose="05000000000000000000" pitchFamily="2" charset="2"/>
              <a:buChar char="§"/>
              <a:defRPr sz="10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Optionally, you can choose to add content here to provide additional context to your quote. If the quote is contained within a paragraph, you can include the paragraph here. Change font colors of all text boxes to best fit the selected background.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051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5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SidebarL + Bullets + Su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6CE577C-018D-47D0-9AB2-8312E820A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0" y="0"/>
            <a:ext cx="30083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81000" y="896112"/>
            <a:ext cx="2240280" cy="1600200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24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22C7-FFA3-4AAC-8DAB-ACCDC768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050" y="2319558"/>
            <a:ext cx="8362950" cy="366531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E2ACF-6BCA-486E-9E76-E0B7872D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white">
          <a:xfrm>
            <a:off x="381000" y="2560319"/>
            <a:ext cx="2240280" cy="342455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92D54-4486-4820-BF94-26A34207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7376-A382-4630-8D06-32A4A3A2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32E2171-7287-4197-8DD4-8D9305695B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B4702D-2BA5-41D5-B0AD-1F2347AA57C1}"/>
              </a:ext>
            </a:extLst>
          </p:cNvPr>
          <p:cNvGrpSpPr/>
          <p:nvPr userDrawn="1"/>
        </p:nvGrpSpPr>
        <p:grpSpPr bwMode="white">
          <a:xfrm>
            <a:off x="473075" y="6421525"/>
            <a:ext cx="2543352" cy="210312"/>
            <a:chOff x="567473" y="3296937"/>
            <a:chExt cx="2543352" cy="21031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107098-1006-496C-80C3-7B08BD0219E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568832" y="3299382"/>
              <a:ext cx="254199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917ADE-9348-4BDD-A376-4FDB28A1F275}"/>
                </a:ext>
              </a:extLst>
            </p:cNvPr>
            <p:cNvCxnSpPr>
              <a:cxnSpLocks/>
            </p:cNvCxnSpPr>
            <p:nvPr userDrawn="1"/>
          </p:nvCxnSpPr>
          <p:spPr bwMode="white">
            <a:xfrm flipV="1">
              <a:off x="567473" y="3296937"/>
              <a:ext cx="0" cy="21031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72A658-B324-4467-A8C5-19822A71F8C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448050" y="896112"/>
            <a:ext cx="8362950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8965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  <p15:guide id="3" pos="2172" userDrawn="1">
          <p15:clr>
            <a:srgbClr val="FBAE40"/>
          </p15:clr>
        </p15:guide>
        <p15:guide id="5" pos="222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SidebarL + Bullets + Sum + Imag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9F5BC5F-0DE5-4F2A-9E9C-9BC4DBF8E9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0" y="0"/>
            <a:ext cx="30083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5513" y="749808"/>
            <a:ext cx="5805487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05514" y="3066097"/>
            <a:ext cx="5805486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05513" y="1691640"/>
            <a:ext cx="5805487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C6C34E-F75D-4BC8-ACD9-A3FE06B17B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5513" y="365760"/>
            <a:ext cx="5259297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A82CBE-8269-4B40-94C3-440149BA6F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1488" y="796124"/>
            <a:ext cx="5029200" cy="502920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59C440-28F2-446C-94A1-0A4641C58BB4}"/>
              </a:ext>
            </a:extLst>
          </p:cNvPr>
          <p:cNvGrpSpPr/>
          <p:nvPr userDrawn="1"/>
        </p:nvGrpSpPr>
        <p:grpSpPr bwMode="white">
          <a:xfrm>
            <a:off x="473075" y="6421525"/>
            <a:ext cx="2543352" cy="210312"/>
            <a:chOff x="567473" y="3296937"/>
            <a:chExt cx="2543352" cy="21031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EB8821-AB8B-479B-B215-D75D01CCB743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568832" y="3299382"/>
              <a:ext cx="254199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4A1D0B-9F20-45A1-AB0B-F71E90668C7F}"/>
                </a:ext>
              </a:extLst>
            </p:cNvPr>
            <p:cNvCxnSpPr>
              <a:cxnSpLocks/>
            </p:cNvCxnSpPr>
            <p:nvPr userDrawn="1"/>
          </p:nvCxnSpPr>
          <p:spPr bwMode="white">
            <a:xfrm flipV="1">
              <a:off x="567473" y="3296937"/>
              <a:ext cx="0" cy="21031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2682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378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SidebarL +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5801FD-A65E-425B-8FCA-4E5AC226BE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0" y="0"/>
            <a:ext cx="30083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81000" y="896112"/>
            <a:ext cx="2240280" cy="1600200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24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22C7-FFA3-4AAC-8DAB-ACCDC7688B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35363" y="871537"/>
            <a:ext cx="8180387" cy="5029200"/>
          </a:xfrm>
          <a:solidFill>
            <a:srgbClr val="98999B"/>
          </a:solidFill>
        </p:spPr>
        <p:txBody>
          <a:bodyPr/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Icon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E2ACF-6BCA-486E-9E76-E0B7872D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white">
          <a:xfrm>
            <a:off x="381000" y="2560319"/>
            <a:ext cx="2240280" cy="342455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92D54-4486-4820-BF94-26A34207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7376-A382-4630-8D06-32A4A3A2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32E2171-7287-4197-8DD4-8D9305695B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B4702D-2BA5-41D5-B0AD-1F2347AA57C1}"/>
              </a:ext>
            </a:extLst>
          </p:cNvPr>
          <p:cNvGrpSpPr/>
          <p:nvPr userDrawn="1"/>
        </p:nvGrpSpPr>
        <p:grpSpPr bwMode="white">
          <a:xfrm>
            <a:off x="473075" y="6421525"/>
            <a:ext cx="2543352" cy="210312"/>
            <a:chOff x="567473" y="3296937"/>
            <a:chExt cx="2543352" cy="21031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107098-1006-496C-80C3-7B08BD0219E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568832" y="3299382"/>
              <a:ext cx="254199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917ADE-9348-4BDD-A376-4FDB28A1F275}"/>
                </a:ext>
              </a:extLst>
            </p:cNvPr>
            <p:cNvCxnSpPr>
              <a:cxnSpLocks/>
            </p:cNvCxnSpPr>
            <p:nvPr userDrawn="1"/>
          </p:nvCxnSpPr>
          <p:spPr bwMode="white">
            <a:xfrm flipV="1">
              <a:off x="567473" y="3296937"/>
              <a:ext cx="0" cy="21031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9513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  <p15:guide id="5" pos="222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n SidebarL + Large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5067FB2-F3B4-4BA8-8BC1-5D09B804B799}"/>
              </a:ext>
            </a:extLst>
          </p:cNvPr>
          <p:cNvGrpSpPr/>
          <p:nvPr userDrawn="1"/>
        </p:nvGrpSpPr>
        <p:grpSpPr>
          <a:xfrm>
            <a:off x="0" y="0"/>
            <a:ext cx="3008376" cy="6858000"/>
            <a:chOff x="0" y="0"/>
            <a:chExt cx="3008376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E08291B-4ED0-4BCE-9A10-C5F7599F14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"/>
            <a:stretch/>
          </p:blipFill>
          <p:spPr>
            <a:xfrm>
              <a:off x="0" y="0"/>
              <a:ext cx="3008376" cy="68580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6A69CC6-EFA1-47E3-83FC-F3A26134A7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2666" t="24445" r="33834" b="30000"/>
            <a:stretch/>
          </p:blipFill>
          <p:spPr>
            <a:xfrm>
              <a:off x="444452" y="6172200"/>
              <a:ext cx="491944" cy="50173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81000" y="896112"/>
            <a:ext cx="2240280" cy="1600200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24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22C7-FFA3-4AAC-8DAB-ACCDC7688B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84398" y="871538"/>
            <a:ext cx="8531352" cy="5715000"/>
          </a:xfrm>
          <a:solidFill>
            <a:srgbClr val="98999B"/>
          </a:solidFill>
        </p:spPr>
        <p:txBody>
          <a:bodyPr/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Icon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E2ACF-6BCA-486E-9E76-E0B7872D8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white">
          <a:xfrm>
            <a:off x="381000" y="2560319"/>
            <a:ext cx="2240280" cy="342455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7376-A382-4630-8D06-32A4A3A2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32E2171-7287-4197-8DD4-8D9305695B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2367334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  <p15:guide id="5" pos="199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idebarL + Bullets + Su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9C0A176-E61F-4398-AD49-470C4D38B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0" y="0"/>
            <a:ext cx="456898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80998" y="896111"/>
            <a:ext cx="3803904" cy="5088763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22C7-FFA3-4AAC-8DAB-ACCDC768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488" y="2319558"/>
            <a:ext cx="6767511" cy="366531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92D54-4486-4820-BF94-26A34207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7376-A382-4630-8D06-32A4A3A2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32E2171-7287-4197-8DD4-8D9305695B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B4702D-2BA5-41D5-B0AD-1F2347AA57C1}"/>
              </a:ext>
            </a:extLst>
          </p:cNvPr>
          <p:cNvGrpSpPr/>
          <p:nvPr userDrawn="1"/>
        </p:nvGrpSpPr>
        <p:grpSpPr bwMode="white">
          <a:xfrm>
            <a:off x="473075" y="6421525"/>
            <a:ext cx="4097871" cy="210312"/>
            <a:chOff x="567473" y="3296937"/>
            <a:chExt cx="4097871" cy="21031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4107098-1006-496C-80C3-7B08BD0219EE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568832" y="3299382"/>
              <a:ext cx="40965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917ADE-9348-4BDD-A376-4FDB28A1F275}"/>
                </a:ext>
              </a:extLst>
            </p:cNvPr>
            <p:cNvCxnSpPr>
              <a:cxnSpLocks/>
            </p:cNvCxnSpPr>
            <p:nvPr userDrawn="1"/>
          </p:nvCxnSpPr>
          <p:spPr bwMode="white">
            <a:xfrm flipV="1">
              <a:off x="567473" y="3296937"/>
              <a:ext cx="0" cy="21031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72A658-B324-4467-A8C5-19822A71F8C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043488" y="896112"/>
            <a:ext cx="6767511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00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  <p15:guide id="3" pos="3177" userDrawn="1">
          <p15:clr>
            <a:srgbClr val="FBAE40"/>
          </p15:clr>
        </p15:guide>
        <p15:guide id="5" pos="3233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idebarL + Bullets + Sum + Imag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DF835E-342D-4E5E-8F7D-7886D99951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0" y="0"/>
            <a:ext cx="456898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6724" y="749808"/>
            <a:ext cx="6264275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46725" y="3066097"/>
            <a:ext cx="6264274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46724" y="1691640"/>
            <a:ext cx="6264275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C6C34E-F75D-4BC8-ACD9-A3FE06B17B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6725" y="365760"/>
            <a:ext cx="5259297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A82CBE-8269-4B40-94C3-440149BA6F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796124"/>
            <a:ext cx="5029200" cy="502920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382AF4-FC2C-41A7-B5F0-13BB9E75EFF4}"/>
              </a:ext>
            </a:extLst>
          </p:cNvPr>
          <p:cNvGrpSpPr/>
          <p:nvPr userDrawn="1"/>
        </p:nvGrpSpPr>
        <p:grpSpPr bwMode="white">
          <a:xfrm>
            <a:off x="473075" y="6421525"/>
            <a:ext cx="4097871" cy="210312"/>
            <a:chOff x="567473" y="3296937"/>
            <a:chExt cx="4097871" cy="21031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CEDB9AE-A3C1-4B5D-A396-15F42BA7B6FA}"/>
                </a:ext>
              </a:extLst>
            </p:cNvPr>
            <p:cNvCxnSpPr>
              <a:cxnSpLocks/>
            </p:cNvCxnSpPr>
            <p:nvPr userDrawn="1"/>
          </p:nvCxnSpPr>
          <p:spPr bwMode="white">
            <a:xfrm>
              <a:off x="568832" y="3299382"/>
              <a:ext cx="409651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22691E-AD80-49BA-9E11-3B62EB31ED32}"/>
                </a:ext>
              </a:extLst>
            </p:cNvPr>
            <p:cNvCxnSpPr>
              <a:cxnSpLocks/>
            </p:cNvCxnSpPr>
            <p:nvPr userDrawn="1"/>
          </p:nvCxnSpPr>
          <p:spPr bwMode="white">
            <a:xfrm flipV="1">
              <a:off x="567473" y="3296937"/>
              <a:ext cx="0" cy="21031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E0E612A-BD36-4CC9-808E-BA9FE96B5A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white">
          <a:xfrm>
            <a:off x="381000" y="283464"/>
            <a:ext cx="4114800" cy="457200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2069593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552" userDrawn="1">
          <p15:clr>
            <a:srgbClr val="FBAE40"/>
          </p15:clr>
        </p15:guide>
        <p15:guide id="4" pos="349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Oxy Simp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DA166C-42A6-4BB8-A45B-BF45E36E63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E3591-F382-4493-8197-16971576CD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9475" y="744876"/>
            <a:ext cx="8321040" cy="1473773"/>
          </a:xfrm>
        </p:spPr>
        <p:txBody>
          <a:bodyPr anchor="b"/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Title: Arial Black 44 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21C4C-9D25-4FB5-BA41-B5F93758D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879475" y="2090510"/>
            <a:ext cx="8321040" cy="640080"/>
          </a:xfr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baseline="0">
                <a:solidFill>
                  <a:schemeClr val="tx2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Subtitle: Arial Narrow 24 </a:t>
            </a:r>
            <a:r>
              <a:rPr lang="en-US" err="1"/>
              <a:t>pt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AD05B5-7883-4217-A25B-B643810A0436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77900" y="2758622"/>
            <a:ext cx="61294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0972C-054D-428E-8A64-BC2E8257BE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879475" y="2823487"/>
            <a:ext cx="8321040" cy="7159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Presenter name(s), title, unit or function</a:t>
            </a:r>
            <a:br>
              <a:rPr lang="en-US"/>
            </a:br>
            <a:r>
              <a:rPr lang="en-US"/>
              <a:t>Presenter name(s), title, unit or function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0BE40F-DEC0-4F12-8BE9-68B1810A0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879475" y="5608631"/>
            <a:ext cx="3657600" cy="3657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200" b="1" cap="all" baseline="0">
                <a:solidFill>
                  <a:schemeClr val="tx2"/>
                </a:solidFill>
              </a:defRPr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DATE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2239026-FAF9-4945-8C01-BB252DD31C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323" y="3668849"/>
            <a:ext cx="2515091" cy="118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40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16" userDrawn="1">
          <p15:clr>
            <a:srgbClr val="FBAE40"/>
          </p15:clr>
        </p15:guide>
        <p15:guide id="2" pos="55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Sum + Imag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900" y="749808"/>
            <a:ext cx="6261100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49900" y="3066097"/>
            <a:ext cx="6261099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549900" y="1691640"/>
            <a:ext cx="6261100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C6C34E-F75D-4BC8-ACD9-A3FE06B17B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49900" y="365760"/>
            <a:ext cx="5259297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A82CBE-8269-4B40-94C3-440149BA6F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796124"/>
            <a:ext cx="5029200" cy="502920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4E0E612A-BD36-4CC9-808E-BA9FE96B5A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0" y="283464"/>
            <a:ext cx="4114800" cy="457200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190784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496" userDrawn="1">
          <p15:clr>
            <a:srgbClr val="FBAE40"/>
          </p15:clr>
        </p15:guide>
        <p15:guide id="4" pos="3552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SidebarL + Larg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493EEED-7D97-494A-A303-6C5108723E39}"/>
              </a:ext>
            </a:extLst>
          </p:cNvPr>
          <p:cNvGrpSpPr/>
          <p:nvPr userDrawn="1"/>
        </p:nvGrpSpPr>
        <p:grpSpPr>
          <a:xfrm>
            <a:off x="0" y="0"/>
            <a:ext cx="4568982" cy="6858000"/>
            <a:chOff x="0" y="0"/>
            <a:chExt cx="4568982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FDD273-C3F2-43FF-903C-B95D448EF8F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"/>
            <a:stretch/>
          </p:blipFill>
          <p:spPr>
            <a:xfrm>
              <a:off x="0" y="0"/>
              <a:ext cx="4568982" cy="685800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2BF66D1-EAFA-42B2-9C63-801C7430F6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2666" t="24445" r="33834" b="30000"/>
            <a:stretch/>
          </p:blipFill>
          <p:spPr>
            <a:xfrm>
              <a:off x="444452" y="6172200"/>
              <a:ext cx="491944" cy="50173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80998" y="896111"/>
            <a:ext cx="3803904" cy="5088763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28 PT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32E2171-7287-4197-8DD4-8D9305695B0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white">
          <a:xfrm>
            <a:off x="381000" y="283464"/>
            <a:ext cx="4114800" cy="457200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1CFF6E7A-018A-49BD-9927-6E774B93F9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62572" y="0"/>
            <a:ext cx="7629427" cy="685800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</p:spTree>
    <p:extLst>
      <p:ext uri="{BB962C8B-B14F-4D97-AF65-F5344CB8AC3E}">
        <p14:creationId xmlns:p14="http://schemas.microsoft.com/office/powerpoint/2010/main" val="3285101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SidebarR + Bullets + Su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64E721-B06E-437C-9E48-C73A0EEA9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9183624" y="0"/>
            <a:ext cx="3008376" cy="685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6CDD268-A791-4445-A8B3-0DA8019AE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66" t="24445" r="33834" b="30000"/>
          <a:stretch/>
        </p:blipFill>
        <p:spPr>
          <a:xfrm>
            <a:off x="11254715" y="6172017"/>
            <a:ext cx="491944" cy="50173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286EAA4-0751-49A8-84F9-978A91919B9B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180681" y="6425055"/>
            <a:ext cx="19400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9564624" y="896112"/>
            <a:ext cx="2240280" cy="1600200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24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22C7-FFA3-4AAC-8DAB-ACCDC7688B5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2319558"/>
            <a:ext cx="8362950" cy="366531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E2ACF-6BCA-486E-9E76-E0B7872D8019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 bwMode="white">
          <a:xfrm>
            <a:off x="9564624" y="2560319"/>
            <a:ext cx="2240280" cy="342455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92D54-4486-4820-BF94-26A34207997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7376-A382-4630-8D06-32A4A3A2C47E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32E2171-7287-4197-8DD4-8D9305695B0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1000" y="283464"/>
            <a:ext cx="4114800" cy="457200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72A658-B324-4467-A8C5-19822A71F8C4}"/>
              </a:ext>
            </a:extLst>
          </p:cNvPr>
          <p:cNvSpPr>
            <a:spLocks noGrp="1"/>
          </p:cNvSpPr>
          <p:nvPr userDrawn="1">
            <p:ph idx="16" hasCustomPrompt="1"/>
          </p:nvPr>
        </p:nvSpPr>
        <p:spPr>
          <a:xfrm>
            <a:off x="381000" y="896112"/>
            <a:ext cx="8362950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555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  <p15:guide id="3" pos="5452" userDrawn="1">
          <p15:clr>
            <a:srgbClr val="FBAE40"/>
          </p15:clr>
        </p15:guide>
        <p15:guide id="5" pos="5509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SidebarR + Bullets + Sum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78DAA6-C489-4029-917A-D54981CA7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9183624" y="0"/>
            <a:ext cx="3008376" cy="685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1DF3F01-7510-440D-926A-860303A40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66" t="24445" r="33834" b="30000"/>
          <a:stretch/>
        </p:blipFill>
        <p:spPr>
          <a:xfrm>
            <a:off x="11254715" y="6172017"/>
            <a:ext cx="491944" cy="5017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C2FC9E-C5BF-4E2F-90EF-613A7EB42EF1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180681" y="6425055"/>
            <a:ext cx="19400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0999" y="749808"/>
            <a:ext cx="5805487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381000" y="3066097"/>
            <a:ext cx="5805486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 userDrawn="1">
            <p:ph idx="14" hasCustomPrompt="1"/>
          </p:nvPr>
        </p:nvSpPr>
        <p:spPr>
          <a:xfrm>
            <a:off x="380999" y="1691640"/>
            <a:ext cx="5805487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C6C34E-F75D-4BC8-ACD9-A3FE06B17B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80999" y="365760"/>
            <a:ext cx="5259297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A82CBE-8269-4B40-94C3-440149BA6F15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686550" y="796124"/>
            <a:ext cx="5029200" cy="502920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</p:spTree>
    <p:extLst>
      <p:ext uri="{BB962C8B-B14F-4D97-AF65-F5344CB8AC3E}">
        <p14:creationId xmlns:p14="http://schemas.microsoft.com/office/powerpoint/2010/main" val="3376957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3895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n SidebarR +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434AA2-D5BD-4A7D-9122-DEEBC8AFD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9183624" y="0"/>
            <a:ext cx="3008376" cy="685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CE1A84B-E46C-40B6-AD28-BA753CF28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66" t="24445" r="33834" b="30000"/>
          <a:stretch/>
        </p:blipFill>
        <p:spPr>
          <a:xfrm>
            <a:off x="11254715" y="6172017"/>
            <a:ext cx="491944" cy="50173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E55BB0-1153-42A1-B62D-5414EF4C2076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180681" y="6425055"/>
            <a:ext cx="19400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9564624" y="896112"/>
            <a:ext cx="2240280" cy="1600200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24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22C7-FFA3-4AAC-8DAB-ACCDC7688B53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468313" y="871538"/>
            <a:ext cx="8180387" cy="5029200"/>
          </a:xfrm>
          <a:solidFill>
            <a:srgbClr val="98999B"/>
          </a:solidFill>
        </p:spPr>
        <p:txBody>
          <a:bodyPr/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Icon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E2ACF-6BCA-486E-9E76-E0B7872D8019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 bwMode="white">
          <a:xfrm>
            <a:off x="9564624" y="2560319"/>
            <a:ext cx="2240280" cy="342455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92D54-4486-4820-BF94-26A34207997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7376-A382-4630-8D06-32A4A3A2C47E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32E2171-7287-4197-8DD4-8D9305695B0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1000" y="283464"/>
            <a:ext cx="4114800" cy="457200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1535111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  <p15:guide id="5" pos="545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in SidebarR + Large Obje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CE9059D-CA03-4AEB-A2E0-84523F3446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9183624" y="0"/>
            <a:ext cx="3008376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B37412-7971-4841-9641-6217C222C2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66" t="24445" r="33834" b="30000"/>
          <a:stretch/>
        </p:blipFill>
        <p:spPr>
          <a:xfrm>
            <a:off x="11254715" y="6172017"/>
            <a:ext cx="491944" cy="5017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A7FDF7-D673-41A7-A4FA-C5BCD40FF0A4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9180681" y="6425055"/>
            <a:ext cx="19400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9564624" y="896112"/>
            <a:ext cx="2240280" cy="1600200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24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22C7-FFA3-4AAC-8DAB-ACCDC7688B53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468313" y="871538"/>
            <a:ext cx="8531352" cy="5715000"/>
          </a:xfrm>
          <a:solidFill>
            <a:srgbClr val="98999B"/>
          </a:solidFill>
        </p:spPr>
        <p:txBody>
          <a:bodyPr/>
          <a:lstStyle>
            <a:lvl1pPr marL="0" indent="0" algn="ctr">
              <a:buNone/>
              <a:defRPr sz="1600" cap="all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Icon to Add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E2ACF-6BCA-486E-9E76-E0B7872D8019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 bwMode="white">
          <a:xfrm>
            <a:off x="9564624" y="2560319"/>
            <a:ext cx="2240280" cy="342455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7376-A382-4630-8D06-32A4A3A2C47E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32E2171-7287-4197-8DD4-8D9305695B0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1000" y="283464"/>
            <a:ext cx="4114800" cy="457200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2695096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  <p15:guide id="5" pos="565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idebarR + Bullets + Su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1DEE85D-B7DD-41CD-9FB7-00BF37746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623018" y="0"/>
            <a:ext cx="4568982" cy="685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0AC9674-4B73-4CBE-8510-322352780A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66" t="24445" r="33834" b="30000"/>
          <a:stretch/>
        </p:blipFill>
        <p:spPr>
          <a:xfrm>
            <a:off x="11254715" y="6172017"/>
            <a:ext cx="491944" cy="50173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C256F7-4150-4226-8A01-7C761F825ECB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7620000" y="6425055"/>
            <a:ext cx="35007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white">
          <a:xfrm>
            <a:off x="8007096" y="896111"/>
            <a:ext cx="3803904" cy="5088763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22C7-FFA3-4AAC-8DAB-ACCDC7688B5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81000" y="2319558"/>
            <a:ext cx="6767511" cy="3665317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92D54-4486-4820-BF94-26A34207997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F7376-A382-4630-8D06-32A4A3A2C47E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32E2171-7287-4197-8DD4-8D9305695B0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1000" y="283464"/>
            <a:ext cx="4114800" cy="457200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72A658-B324-4467-A8C5-19822A71F8C4}"/>
              </a:ext>
            </a:extLst>
          </p:cNvPr>
          <p:cNvSpPr>
            <a:spLocks noGrp="1"/>
          </p:cNvSpPr>
          <p:nvPr userDrawn="1">
            <p:ph idx="16" hasCustomPrompt="1"/>
          </p:nvPr>
        </p:nvSpPr>
        <p:spPr>
          <a:xfrm>
            <a:off x="381000" y="896112"/>
            <a:ext cx="6767511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9670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  <p15:guide id="3" pos="4443" userDrawn="1">
          <p15:clr>
            <a:srgbClr val="FBAE40"/>
          </p15:clr>
        </p15:guide>
        <p15:guide id="5" pos="4505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idebarR + Bullets + Sum +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8CE4E-5BE0-464B-8A76-A743E0A03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623018" y="0"/>
            <a:ext cx="4568982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3A97A7A-212A-46C8-9510-57B072A52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666" t="24445" r="33834" b="30000"/>
          <a:stretch/>
        </p:blipFill>
        <p:spPr>
          <a:xfrm>
            <a:off x="11254715" y="6172017"/>
            <a:ext cx="491944" cy="5017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4D68C-ABD4-41CE-8579-1BD271BE272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7620000" y="6425055"/>
            <a:ext cx="35007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749808"/>
            <a:ext cx="6218238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381000" y="3066097"/>
            <a:ext cx="6218237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 userDrawn="1">
            <p:ph idx="14" hasCustomPrompt="1"/>
          </p:nvPr>
        </p:nvSpPr>
        <p:spPr>
          <a:xfrm>
            <a:off x="381000" y="1691640"/>
            <a:ext cx="6218238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C6C34E-F75D-4BC8-ACD9-A3FE06B17B3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81000" y="365760"/>
            <a:ext cx="5259297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A82CBE-8269-4B40-94C3-440149BA6F15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7162800" y="796124"/>
            <a:ext cx="5029200" cy="502920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718C8EE4-A343-45BC-A32B-A5F2CC339711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 bwMode="white"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267698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4157" userDrawn="1">
          <p15:clr>
            <a:srgbClr val="FBAE40"/>
          </p15:clr>
        </p15:guide>
        <p15:guide id="4" pos="410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ullets + Sum + Imag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66ABF-A71B-43E3-A6DD-8F6AC9786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749808"/>
            <a:ext cx="6218238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E7BF-A46E-4DCE-BAF8-AD4F1915C5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3066097"/>
            <a:ext cx="6218237" cy="29187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bulleted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7EED-A878-4207-904E-5DB50610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8F5E-0107-403A-904F-186450D0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C7122D-8930-4439-84C1-CE203C3127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81000" y="1691640"/>
            <a:ext cx="6218238" cy="1188720"/>
          </a:xfrm>
        </p:spPr>
        <p:txBody>
          <a:bodyPr/>
          <a:lstStyle>
            <a:lvl1pPr marL="0" indent="0">
              <a:buNone/>
              <a:defRPr/>
            </a:lvl1pPr>
            <a:lvl2pPr marL="228600" indent="-228600">
              <a:spcBef>
                <a:spcPts val="1000"/>
              </a:spcBef>
              <a:buFont typeface="Wingdings" panose="05000000000000000000" pitchFamily="2" charset="2"/>
              <a:buChar char=""/>
              <a:defRPr/>
            </a:lvl2pPr>
            <a:lvl3pPr marL="461963" indent="-228600">
              <a:spcBef>
                <a:spcPts val="800"/>
              </a:spcBef>
              <a:buFont typeface="Arial" panose="020B0604020202020204" pitchFamily="34" charset="0"/>
              <a:buChar char="◦"/>
              <a:defRPr/>
            </a:lvl3pPr>
            <a:lvl4pPr marL="687388" indent="-228600">
              <a:spcBef>
                <a:spcPts val="600"/>
              </a:spcBef>
              <a:buFont typeface="Arial" panose="020B0604020202020204" pitchFamily="34" charset="0"/>
              <a:buChar char="‒"/>
              <a:defRPr/>
            </a:lvl4pPr>
            <a:lvl5pPr marL="914400" indent="-228600">
              <a:spcBef>
                <a:spcPts val="400"/>
              </a:spcBef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Arial 16 </a:t>
            </a:r>
            <a:r>
              <a:rPr lang="en-US" err="1"/>
              <a:t>pt</a:t>
            </a:r>
            <a:r>
              <a:rPr lang="en-US"/>
              <a:t> paragraph text with no bullet. Text aligned to top. Use “Increase List Level” to get a bullet in this box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C6C34E-F75D-4BC8-ACD9-A3FE06B17B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0" y="365760"/>
            <a:ext cx="5259297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FA82CBE-8269-4B40-94C3-440149BA6F1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62800" y="796124"/>
            <a:ext cx="5029200" cy="502920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718C8EE4-A343-45BC-A32B-A5F2CC3397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1727683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7" userDrawn="1">
          <p15:clr>
            <a:srgbClr val="FBAE40"/>
          </p15:clr>
        </p15:guide>
        <p15:guide id="3" pos="4157" userDrawn="1">
          <p15:clr>
            <a:srgbClr val="FBAE40"/>
          </p15:clr>
        </p15:guide>
        <p15:guide id="4" pos="410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 SidebarR + Large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D5E8509-C10F-4171-A018-A2EB5016E9A3}"/>
              </a:ext>
            </a:extLst>
          </p:cNvPr>
          <p:cNvGrpSpPr/>
          <p:nvPr userDrawn="1"/>
        </p:nvGrpSpPr>
        <p:grpSpPr bwMode="auto">
          <a:xfrm>
            <a:off x="7623018" y="0"/>
            <a:ext cx="4568982" cy="6858000"/>
            <a:chOff x="7623018" y="0"/>
            <a:chExt cx="4568982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882C0E-1D77-4105-B33A-C6BB581ACE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"/>
            <a:stretch/>
          </p:blipFill>
          <p:spPr bwMode="auto">
            <a:xfrm>
              <a:off x="7623018" y="0"/>
              <a:ext cx="4568982" cy="68580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A022A66-8F91-4BF1-AE41-35C1425316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2666" t="24445" r="33834" b="30000"/>
            <a:stretch/>
          </p:blipFill>
          <p:spPr bwMode="auto">
            <a:xfrm>
              <a:off x="11254715" y="6172017"/>
              <a:ext cx="491944" cy="50173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509F65-8981-4EE8-A5E0-5648C1DE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007096" y="896111"/>
            <a:ext cx="3803904" cy="5088763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Slide Title: Arial Black </a:t>
            </a:r>
            <a:br>
              <a:rPr lang="en-US"/>
            </a:br>
            <a:r>
              <a:rPr lang="en-US"/>
              <a:t>28 PT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1CFF6E7A-018A-49BD-9927-6E774B93F9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7629427" cy="685800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4E9A0A4-25BE-4439-A23D-595CE879AA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white"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text badge or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0A7DA-8659-4D5B-B286-80A0040609A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20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95" userDrawn="1">
          <p15:clr>
            <a:srgbClr val="FBAE40"/>
          </p15:clr>
        </p15:guide>
        <p15:guide id="2" pos="2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Image 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07CC93-4D09-47DC-8111-3433A7B799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0" y="0"/>
            <a:ext cx="30083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E3591-F382-4493-8197-16971576CD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02338" y="2297524"/>
            <a:ext cx="5808663" cy="1473773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Title: Arial Black 44 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21C4C-9D25-4FB5-BA41-B5F93758D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02338" y="3621488"/>
            <a:ext cx="5808663" cy="640080"/>
          </a:xfr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Subtitle: Arial Narrow 24 </a:t>
            </a:r>
            <a:r>
              <a:rPr lang="en-US" err="1"/>
              <a:t>pt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AD05B5-7883-4217-A25B-B643810A043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4289600"/>
            <a:ext cx="561975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0972C-054D-428E-8A64-BC2E8257BE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2338" y="4354465"/>
            <a:ext cx="5808663" cy="7159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Presenter name(s), title, unit or function</a:t>
            </a:r>
            <a:br>
              <a:rPr lang="en-US"/>
            </a:br>
            <a:r>
              <a:rPr lang="en-US"/>
              <a:t>Presenter name(s), title, unit or function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0BE40F-DEC0-4F12-8BE9-68B1810A0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02338" y="5497465"/>
            <a:ext cx="3751262" cy="3657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200" b="1" cap="all" baseline="0">
                <a:solidFill>
                  <a:schemeClr val="accent1"/>
                </a:solidFill>
              </a:defRPr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DATE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9F2C0F-ADC9-4751-AE3A-989703CC4E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7784" y="960120"/>
            <a:ext cx="4937760" cy="493776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97D1688-82E4-46AD-90F4-1C821CC2A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626" t="24971" b="29894"/>
          <a:stretch/>
        </p:blipFill>
        <p:spPr>
          <a:xfrm>
            <a:off x="6096000" y="921304"/>
            <a:ext cx="2467607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60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781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F6D5C-DF02-4D2B-85B1-0D9D33A6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9D4AE-AD40-448C-A99A-B1AA4FA3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28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5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990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8E5580-4524-48A1-9C05-86833C402434}"/>
              </a:ext>
            </a:extLst>
          </p:cNvPr>
          <p:cNvGrpSpPr/>
          <p:nvPr userDrawn="1"/>
        </p:nvGrpSpPr>
        <p:grpSpPr>
          <a:xfrm>
            <a:off x="0" y="2677"/>
            <a:ext cx="12192000" cy="6855323"/>
            <a:chOff x="0" y="2677"/>
            <a:chExt cx="12192000" cy="6855323"/>
          </a:xfrm>
        </p:grpSpPr>
        <p:pic>
          <p:nvPicPr>
            <p:cNvPr id="8" name="Picture 7" descr="A picture containing outdoor, blue&#10;&#10;Description automatically generated">
              <a:extLst>
                <a:ext uri="{FF2B5EF4-FFF2-40B4-BE49-F238E27FC236}">
                  <a16:creationId xmlns:a16="http://schemas.microsoft.com/office/drawing/2014/main" id="{7BA80486-B8AE-4752-9E8C-589A4383ED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2677"/>
              <a:ext cx="12192000" cy="6852646"/>
            </a:xfrm>
            <a:prstGeom prst="rect">
              <a:avLst/>
            </a:prstGeom>
          </p:spPr>
        </p:pic>
        <p:pic>
          <p:nvPicPr>
            <p:cNvPr id="6" name="Picture 5" descr="Shape, polygon&#10;&#10;Description automatically generated">
              <a:extLst>
                <a:ext uri="{FF2B5EF4-FFF2-40B4-BE49-F238E27FC236}">
                  <a16:creationId xmlns:a16="http://schemas.microsoft.com/office/drawing/2014/main" id="{C301F3D2-19BA-4EB8-AE6B-F7C15769336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041071"/>
              <a:ext cx="4200939" cy="281692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CE3F5F5-66A2-408E-8DA5-11803A14A8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457700" y="2587202"/>
              <a:ext cx="3129116" cy="1630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012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Image R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&#10;&#10;Description automatically generated">
            <a:extLst>
              <a:ext uri="{FF2B5EF4-FFF2-40B4-BE49-F238E27FC236}">
                <a16:creationId xmlns:a16="http://schemas.microsoft.com/office/drawing/2014/main" id="{AD3D6E1D-FD11-4265-A4A0-E94ADBA0239C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974" y="-1"/>
            <a:ext cx="62950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CE3591-F382-4493-8197-16971576CD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0999" y="2564980"/>
            <a:ext cx="5486400" cy="1473773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Title: Arial Black 32 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21C4C-9D25-4FB5-BA41-B5F93758D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0999" y="3862472"/>
            <a:ext cx="5486400" cy="640080"/>
          </a:xfr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Subtitle: Arial Narrow 20 </a:t>
            </a:r>
            <a:r>
              <a:rPr lang="en-US" err="1"/>
              <a:t>pt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AD05B5-7883-4217-A25B-B643810A0436}"/>
              </a:ext>
            </a:extLst>
          </p:cNvPr>
          <p:cNvCxnSpPr>
            <a:cxnSpLocks/>
          </p:cNvCxnSpPr>
          <p:nvPr userDrawn="1"/>
        </p:nvCxnSpPr>
        <p:spPr>
          <a:xfrm>
            <a:off x="479425" y="4530584"/>
            <a:ext cx="52120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0972C-054D-428E-8A64-BC2E8257BE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0999" y="4595449"/>
            <a:ext cx="5486400" cy="7159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Presenter name(s), title, unit or function</a:t>
            </a:r>
            <a:br>
              <a:rPr lang="en-US"/>
            </a:br>
            <a:r>
              <a:rPr lang="en-US"/>
              <a:t>Presenter name(s), title, unit or function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0BE40F-DEC0-4F12-8BE9-68B1810A01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598295"/>
            <a:ext cx="3657600" cy="36576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200" b="1" cap="all" baseline="0">
                <a:solidFill>
                  <a:schemeClr val="accent1"/>
                </a:solidFill>
              </a:defRPr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DATE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4569ADB7-34EF-4354-8CC5-D003D22A929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00928" y="0"/>
            <a:ext cx="6291072" cy="6858000"/>
          </a:xfrm>
          <a:solidFill>
            <a:srgbClr val="98999B"/>
          </a:solidFill>
        </p:spPr>
        <p:txBody>
          <a:bodyPr/>
          <a:lstStyle>
            <a:lvl1pPr marL="0" indent="0" algn="ctr">
              <a:spcBef>
                <a:spcPts val="0"/>
              </a:spcBef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select image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C2BBF63-1D85-4764-A2D7-812618D32BF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0999" y="1972535"/>
            <a:ext cx="9235896" cy="557784"/>
          </a:xfrm>
        </p:spPr>
        <p:txBody>
          <a:bodyPr anchor="ctr"/>
          <a:lstStyle>
            <a:lvl1pPr marL="0" indent="0" algn="l">
              <a:buNone/>
              <a:defRPr sz="2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BU or Function name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A5B4C54-F61D-461D-9A16-D8A9762694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1488" y="5474757"/>
            <a:ext cx="5029200" cy="914400"/>
          </a:xfrm>
        </p:spPr>
        <p:txBody>
          <a:bodyPr anchor="ctr"/>
          <a:lstStyle>
            <a:lvl1pPr marL="0" indent="0" algn="ctr">
              <a:buNone/>
              <a:defRPr cap="all" baseline="0"/>
            </a:lvl1pPr>
          </a:lstStyle>
          <a:p>
            <a:r>
              <a:rPr lang="en-US"/>
              <a:t>Insert Program Badge (OPTIONAL)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756868-0D1A-4BFC-AA35-C4DFBE01B6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1488" y="443495"/>
            <a:ext cx="938865" cy="9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89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240" userDrawn="1">
          <p15:clr>
            <a:srgbClr val="FBAE40"/>
          </p15:clr>
        </p15:guide>
        <p15:guide id="4" pos="29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Full Photo - Program 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C461E2-AD51-474C-AF21-48EA0CB28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" b="2"/>
          <a:stretch/>
        </p:blipFill>
        <p:spPr>
          <a:xfrm>
            <a:off x="-495" y="0"/>
            <a:ext cx="1219249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30E6C26-C201-4EB5-A463-0B5AF300CE47}"/>
              </a:ext>
            </a:extLst>
          </p:cNvPr>
          <p:cNvSpPr/>
          <p:nvPr userDrawn="1"/>
        </p:nvSpPr>
        <p:spPr>
          <a:xfrm>
            <a:off x="311896" y="0"/>
            <a:ext cx="7294706" cy="4665855"/>
          </a:xfrm>
          <a:prstGeom prst="rect">
            <a:avLst/>
          </a:prstGeom>
          <a:solidFill>
            <a:schemeClr val="accent1">
              <a:alpha val="74902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E3591-F382-4493-8197-16971576CDB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4210" y="1455554"/>
            <a:ext cx="6514306" cy="1473773"/>
          </a:xfr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Title: Arial Black </a:t>
            </a:r>
            <a:br>
              <a:rPr lang="en-US"/>
            </a:br>
            <a:r>
              <a:rPr lang="en-US"/>
              <a:t>32 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21C4C-9D25-4FB5-BA41-B5F93758D1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4210" y="2921427"/>
            <a:ext cx="6514306" cy="640080"/>
          </a:xfrm>
        </p:spPr>
        <p:txBody>
          <a:bodyPr anchor="ctr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000" b="1" cap="all" baseline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Subtitle: Arial Narrow 20 </a:t>
            </a:r>
            <a:r>
              <a:rPr lang="en-US" err="1"/>
              <a:t>pt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AD05B5-7883-4217-A25B-B643810A0436}"/>
              </a:ext>
            </a:extLst>
          </p:cNvPr>
          <p:cNvCxnSpPr>
            <a:cxnSpLocks/>
          </p:cNvCxnSpPr>
          <p:nvPr userDrawn="1"/>
        </p:nvCxnSpPr>
        <p:spPr>
          <a:xfrm>
            <a:off x="977900" y="3589539"/>
            <a:ext cx="61294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0972C-054D-428E-8A64-BC2E8257BE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4210" y="3654404"/>
            <a:ext cx="6514306" cy="71596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228600" indent="-228600">
              <a:buFont typeface="Wingdings" panose="05000000000000000000" pitchFamily="2" charset="2"/>
              <a:buChar char=""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Presenter name(s), title, unit or function</a:t>
            </a:r>
            <a:br>
              <a:rPr lang="en-US"/>
            </a:br>
            <a:r>
              <a:rPr lang="en-US"/>
              <a:t>Presenter name(s), title, unit or function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9432A2-2260-4E5C-B41D-E9CB91CCC9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4210" y="5380294"/>
            <a:ext cx="5029200" cy="914400"/>
          </a:xfrm>
        </p:spPr>
        <p:txBody>
          <a:bodyPr anchor="ctr"/>
          <a:lstStyle>
            <a:lvl1pPr marL="0" indent="0" algn="ctr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Program Badge (optional)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8E91B3-2ABE-4363-849C-6A973B17F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793" t="12632" r="14838" b="13748"/>
          <a:stretch/>
        </p:blipFill>
        <p:spPr>
          <a:xfrm>
            <a:off x="834210" y="334170"/>
            <a:ext cx="911984" cy="978408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925D6CE-7904-4B8F-895B-7D63726B8B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6181" y="334170"/>
            <a:ext cx="3657600" cy="365760"/>
          </a:xfrm>
        </p:spPr>
        <p:txBody>
          <a:bodyPr/>
          <a:lstStyle>
            <a:lvl1pPr marL="0" indent="0" algn="r">
              <a:buNone/>
              <a:defRPr lang="en-US" sz="1200" b="1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C9E184-8F1F-4D37-BCD1-0E8681DF13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83768" y="334170"/>
            <a:ext cx="2657828" cy="896319"/>
          </a:xfrm>
        </p:spPr>
        <p:txBody>
          <a:bodyPr/>
          <a:lstStyle>
            <a:lvl1pPr marL="0" indent="0" algn="r">
              <a:buNone/>
              <a:defRPr lang="en-US" sz="1600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lnSpc>
                <a:spcPct val="105000"/>
              </a:lnSpc>
            </a:pPr>
            <a:r>
              <a:rPr lang="en-US" sz="1600"/>
              <a:t>ACCESS SLIDE MASTER TO CHANGE PICTURE</a:t>
            </a:r>
          </a:p>
        </p:txBody>
      </p:sp>
    </p:spTree>
    <p:extLst>
      <p:ext uri="{BB962C8B-B14F-4D97-AF65-F5344CB8AC3E}">
        <p14:creationId xmlns:p14="http://schemas.microsoft.com/office/powerpoint/2010/main" val="4018575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16">
          <p15:clr>
            <a:srgbClr val="FBAE40"/>
          </p15:clr>
        </p15:guide>
        <p15:guide id="2" pos="5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blue&#10;&#10;Description automatically generated">
            <a:extLst>
              <a:ext uri="{FF2B5EF4-FFF2-40B4-BE49-F238E27FC236}">
                <a16:creationId xmlns:a16="http://schemas.microsoft.com/office/drawing/2014/main" id="{48907062-1387-4122-AD54-CC67446A4F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  <p:pic>
        <p:nvPicPr>
          <p:cNvPr id="11" name="Picture 10" descr="Shape, polygon&#10;&#10;Description automatically generated">
            <a:extLst>
              <a:ext uri="{FF2B5EF4-FFF2-40B4-BE49-F238E27FC236}">
                <a16:creationId xmlns:a16="http://schemas.microsoft.com/office/drawing/2014/main" id="{C9D2BAFA-F495-483B-8B99-5F98891EC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41071"/>
            <a:ext cx="4200939" cy="28169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DAC754-AE0A-4205-96DD-E2D8C69116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831850" y="2752437"/>
            <a:ext cx="10515600" cy="1237384"/>
          </a:xfrm>
        </p:spPr>
        <p:txBody>
          <a:bodyPr anchor="ctr"/>
          <a:lstStyle>
            <a:lvl1pPr algn="ctr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Message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1120F-3FE4-4BD4-8F86-3363ACC6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3394AAC-970D-4048-9187-DE36CC2EB0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2666" t="24445" r="33834" b="30000"/>
          <a:stretch/>
        </p:blipFill>
        <p:spPr>
          <a:xfrm>
            <a:off x="11254715" y="6172017"/>
            <a:ext cx="491944" cy="5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59E9-6199-45EF-A7C4-8663E6E8B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20624"/>
            <a:ext cx="6839712" cy="822960"/>
          </a:xfrm>
        </p:spPr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E3125-4427-4A3B-A7DA-333311881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C1F89-3B15-4916-B249-F90FB033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91C5844F-3F31-409C-B0F5-A8C9F7DDF0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2748350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+ Sec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59E9-6199-45EF-A7C4-8663E6E8B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Slide Title: Arial Black 28 PT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E3125-4427-4A3B-A7DA-333311881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C1F89-3B15-4916-B249-F90FB033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E47F8EC-B1E4-42A7-B8AA-0A34B24D62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0999" y="365760"/>
            <a:ext cx="6839712" cy="365760"/>
          </a:xfr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00" b="1" cap="all" baseline="0">
                <a:solidFill>
                  <a:schemeClr val="accent2"/>
                </a:solidFill>
                <a:latin typeface="Arial Narrow" panose="020B0606020202030204" pitchFamily="34" charset="0"/>
              </a:defRPr>
            </a:lvl1pPr>
            <a:lvl2pPr marL="233363" indent="0">
              <a:buNone/>
              <a:defRPr/>
            </a:lvl2pPr>
          </a:lstStyle>
          <a:p>
            <a:pPr lvl="0"/>
            <a:r>
              <a:rPr lang="en-US"/>
              <a:t>Section Head: Arial Narrow 18 PT Bold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835ED84F-C775-48EB-BA1C-DABEDC81B3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7184" y="283464"/>
            <a:ext cx="4114800" cy="457200"/>
          </a:xfrm>
        </p:spPr>
        <p:txBody>
          <a:bodyPr anchor="ctr"/>
          <a:lstStyle>
            <a:lvl1pPr marL="0" indent="0" algn="r">
              <a:spcBef>
                <a:spcPts val="0"/>
              </a:spcBef>
              <a:buNone/>
              <a:defRPr sz="1000" cap="all" baseline="0"/>
            </a:lvl1pPr>
          </a:lstStyle>
          <a:p>
            <a:r>
              <a:rPr lang="en-US"/>
              <a:t>click icon to insert text badge or delete</a:t>
            </a:r>
          </a:p>
        </p:txBody>
      </p:sp>
    </p:spTree>
    <p:extLst>
      <p:ext uri="{BB962C8B-B14F-4D97-AF65-F5344CB8AC3E}">
        <p14:creationId xmlns:p14="http://schemas.microsoft.com/office/powerpoint/2010/main" val="1556032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" userDrawn="1">
          <p15:clr>
            <a:srgbClr val="FBAE40"/>
          </p15:clr>
        </p15:guide>
        <p15:guide id="2" pos="295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3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12B70-0747-4AF6-9B35-0DEFEBE3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49808"/>
            <a:ext cx="11430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Slide Title: Arial Black 28 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520D85-EDF3-4757-95EA-D507C10BD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687985"/>
            <a:ext cx="11429999" cy="4296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A58F-F2B8-4E1D-80AE-0881B0FE2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7158" y="6428232"/>
            <a:ext cx="5943600" cy="2194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accent1"/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2A7B-83E7-48C9-ABE3-B063BEB6A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6848" y="310896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fld id="{B445046F-E377-40CA-BCE8-08DB286BC62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BCE0B5-E8DC-43D1-9F76-4CFBB221464C}"/>
              </a:ext>
            </a:extLst>
          </p:cNvPr>
          <p:cNvGrpSpPr/>
          <p:nvPr userDrawn="1"/>
        </p:nvGrpSpPr>
        <p:grpSpPr>
          <a:xfrm>
            <a:off x="473075" y="6421525"/>
            <a:ext cx="10641351" cy="210312"/>
            <a:chOff x="567473" y="3296937"/>
            <a:chExt cx="10641351" cy="21031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246B5E-06B6-42FC-926A-0BA4601C4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68832" y="3299382"/>
              <a:ext cx="1063999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58A801-43EF-4A6C-95CF-B51748D7E8C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567473" y="3296937"/>
              <a:ext cx="0" cy="21031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1391F77-2307-42DE-8110-AFE876CDE44D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1280775" y="6187309"/>
            <a:ext cx="444692" cy="46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2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0" r:id="rId4"/>
    <p:sldLayoutId id="2147483661" r:id="rId5"/>
    <p:sldLayoutId id="2147483694" r:id="rId6"/>
    <p:sldLayoutId id="2147483651" r:id="rId7"/>
    <p:sldLayoutId id="2147483654" r:id="rId8"/>
    <p:sldLayoutId id="2147483667" r:id="rId9"/>
    <p:sldLayoutId id="2147483650" r:id="rId10"/>
    <p:sldLayoutId id="2147483668" r:id="rId11"/>
    <p:sldLayoutId id="2147483662" r:id="rId12"/>
    <p:sldLayoutId id="2147483663" r:id="rId13"/>
    <p:sldLayoutId id="2147483652" r:id="rId14"/>
    <p:sldLayoutId id="2147483664" r:id="rId15"/>
    <p:sldLayoutId id="2147483665" r:id="rId16"/>
    <p:sldLayoutId id="2147483666" r:id="rId17"/>
    <p:sldLayoutId id="2147483680" r:id="rId18"/>
    <p:sldLayoutId id="2147483679" r:id="rId19"/>
    <p:sldLayoutId id="2147483690" r:id="rId20"/>
    <p:sldLayoutId id="2147483691" r:id="rId21"/>
    <p:sldLayoutId id="2147483692" r:id="rId22"/>
    <p:sldLayoutId id="2147483693" r:id="rId23"/>
    <p:sldLayoutId id="2147483669" r:id="rId24"/>
    <p:sldLayoutId id="2147483672" r:id="rId25"/>
    <p:sldLayoutId id="2147483656" r:id="rId26"/>
    <p:sldLayoutId id="2147483670" r:id="rId27"/>
    <p:sldLayoutId id="2147483674" r:id="rId28"/>
    <p:sldLayoutId id="2147483676" r:id="rId29"/>
    <p:sldLayoutId id="2147483677" r:id="rId30"/>
    <p:sldLayoutId id="2147483675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9" r:id="rId38"/>
    <p:sldLayoutId id="2147483688" r:id="rId39"/>
    <p:sldLayoutId id="2147483655" r:id="rId40"/>
    <p:sldLayoutId id="2147483673" r:id="rId41"/>
    <p:sldLayoutId id="2147483678" r:id="rId42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5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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28600" algn="l" defTabSz="914400" rtl="0" eaLnBrk="1" latinLnBrk="0" hangingPunct="1">
        <a:lnSpc>
          <a:spcPct val="105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105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5000"/>
        </a:lnSpc>
        <a:spcBef>
          <a:spcPts val="400"/>
        </a:spcBef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413" indent="-228600" algn="l" defTabSz="914400" rtl="0" eaLnBrk="1" latinLnBrk="0" hangingPunct="1">
        <a:lnSpc>
          <a:spcPct val="105000"/>
        </a:lnSpc>
        <a:spcBef>
          <a:spcPts val="200"/>
        </a:spcBef>
        <a:buFont typeface="Arial" panose="020B0604020202020204" pitchFamily="34" charset="0"/>
        <a:buChar char="▫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22" userDrawn="1">
          <p15:clr>
            <a:srgbClr val="F26B43"/>
          </p15:clr>
        </p15:guide>
        <p15:guide id="4" pos="7380" userDrawn="1">
          <p15:clr>
            <a:srgbClr val="F26B43"/>
          </p15:clr>
        </p15:guide>
        <p15:guide id="6" pos="7440" userDrawn="1">
          <p15:clr>
            <a:srgbClr val="F26B43"/>
          </p15:clr>
        </p15:guide>
        <p15:guide id="8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B91019-D808-4B2E-956C-F78B1E879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767" y="1597309"/>
            <a:ext cx="8541616" cy="1473773"/>
          </a:xfrm>
        </p:spPr>
        <p:txBody>
          <a:bodyPr/>
          <a:lstStyle/>
          <a:p>
            <a:pPr algn="l"/>
            <a:r>
              <a:rPr lang="en-US" b="0" i="0">
                <a:solidFill>
                  <a:srgbClr val="FFFFFF"/>
                </a:solidFill>
                <a:effectLst/>
                <a:latin typeface="AkkuratMono"/>
              </a:rPr>
              <a:t>Machine Learning Challenge: Predicting US Carbon Emissions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A0AC90-AB71-4363-B22B-134EE1AF42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9475" y="5733661"/>
            <a:ext cx="3657600" cy="365760"/>
          </a:xfrm>
        </p:spPr>
        <p:txBody>
          <a:bodyPr/>
          <a:lstStyle/>
          <a:p>
            <a:r>
              <a:rPr lang="en-US"/>
              <a:t>June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4EEBE-1ED0-48F2-9DA8-0F37D6EEA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475" y="3070146"/>
            <a:ext cx="8321040" cy="640080"/>
          </a:xfrm>
        </p:spPr>
        <p:txBody>
          <a:bodyPr/>
          <a:lstStyle/>
          <a:p>
            <a:r>
              <a:rPr lang="en-US"/>
              <a:t>Team Oxy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8FDC43-527B-4B33-9717-54CE5BC6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83" y="271184"/>
            <a:ext cx="1376433" cy="956317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A5D415-7C23-4B9F-B069-F0DBBCD008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9475" y="3675920"/>
            <a:ext cx="8321040" cy="715963"/>
          </a:xfrm>
        </p:spPr>
        <p:txBody>
          <a:bodyPr/>
          <a:lstStyle/>
          <a:p>
            <a:r>
              <a:rPr lang="en-US"/>
              <a:t>Alex Lach, Reservoir Engineer</a:t>
            </a:r>
          </a:p>
          <a:p>
            <a:r>
              <a:rPr lang="en-US"/>
              <a:t>Markus Emsermann, Mathematical Scientist</a:t>
            </a:r>
          </a:p>
          <a:p>
            <a:r>
              <a:rPr lang="en-US"/>
              <a:t>Priyank Dwivedi, Reservoir Engineer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E3DF5A-6594-48C9-9D2B-8C81DD02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43820">
            <a:off x="10557014" y="575664"/>
            <a:ext cx="1173987" cy="117398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9D2D2-7BEE-434C-BCC2-729EB6CFD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89474" l="9565" r="89565">
                        <a14:foregroundMark x1="66087" y1="21930" x2="66087" y2="21930"/>
                        <a14:foregroundMark x1="72174" y1="21930" x2="48696" y2="14035"/>
                        <a14:foregroundMark x1="13913" y1="45614" x2="13913" y2="45614"/>
                        <a14:foregroundMark x1="32174" y1="46491" x2="32174" y2="46491"/>
                        <a14:foregroundMark x1="28696" y1="75439" x2="28696" y2="75439"/>
                        <a14:foregroundMark x1="30435" y1="54386" x2="30435" y2="54386"/>
                        <a14:foregroundMark x1="49565" y1="51754" x2="49565" y2="51754"/>
                        <a14:foregroundMark x1="73913" y1="50000" x2="73913" y2="50000"/>
                        <a14:foregroundMark x1="72174" y1="21930" x2="72174" y2="21930"/>
                        <a14:foregroundMark x1="49565" y1="8772" x2="49565" y2="87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26617" y="178633"/>
            <a:ext cx="1030361" cy="102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2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F753A-CA48-458A-AFF7-3CF19DD3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PREDICTING US EMISSIONS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0A4B7-B945-4CB3-A568-5845A11D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F85F2E93-C696-443C-BCFC-4E8E2408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0624"/>
            <a:ext cx="8327994" cy="436138"/>
          </a:xfrm>
        </p:spPr>
        <p:txBody>
          <a:bodyPr/>
          <a:lstStyle/>
          <a:p>
            <a:r>
              <a:rPr lang="en-US">
                <a:cs typeface="Segoe UI Semibold" panose="020B0702040204020203" pitchFamily="34" charset="0"/>
              </a:rPr>
              <a:t>Alternative modeling approaches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9BBC4-6521-4EEF-B3A5-4C7C76C9B645}"/>
              </a:ext>
            </a:extLst>
          </p:cNvPr>
          <p:cNvSpPr txBox="1"/>
          <p:nvPr/>
        </p:nvSpPr>
        <p:spPr>
          <a:xfrm>
            <a:off x="632372" y="1011115"/>
            <a:ext cx="3895240" cy="511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Occam’s razor suggests that </a:t>
            </a:r>
            <a:r>
              <a:rPr lang="en-US" sz="1600" b="1"/>
              <a:t>the simplest modeling approach should be preferred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This might lead us to choose our simple linear + seasonality model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Nonetheless, we tried several other modeling approaches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b="1"/>
              <a:t>Prophet</a:t>
            </a:r>
            <a:r>
              <a:rPr lang="en-US" sz="1600"/>
              <a:t> is a model that excels at forecasting time-series data, especially with the consideration of seasonality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b="1"/>
              <a:t>Prophet achieved an RMSE of 0.00187 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Other approaches, such as an RNN (Recurrent Neural Network), ARIMA model, and </a:t>
            </a:r>
            <a:r>
              <a:rPr lang="en-US" sz="1600" err="1"/>
              <a:t>XGBoost</a:t>
            </a:r>
            <a:r>
              <a:rPr lang="en-US" sz="1600"/>
              <a:t> achieved worse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7B395-1D77-4FCA-89A2-D0F10FE94785}"/>
              </a:ext>
            </a:extLst>
          </p:cNvPr>
          <p:cNvSpPr txBox="1"/>
          <p:nvPr/>
        </p:nvSpPr>
        <p:spPr>
          <a:xfrm>
            <a:off x="6897045" y="1489656"/>
            <a:ext cx="4024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/>
              <a:t>Python Notebook Using Prophet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17840-5895-4039-AD90-50852E95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593" y="1823428"/>
            <a:ext cx="5317374" cy="35449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03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35D5-383A-4909-813A-21BA39AB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188E6-178B-423A-8770-FC9D2EDB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03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F753A-CA48-458A-AFF7-3CF19DD3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PREDICTING US EMISSIONS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0A4B7-B945-4CB3-A568-5845A11D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F85F2E93-C696-443C-BCFC-4E8E2408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0624"/>
            <a:ext cx="6839712" cy="436138"/>
          </a:xfrm>
        </p:spPr>
        <p:txBody>
          <a:bodyPr/>
          <a:lstStyle/>
          <a:p>
            <a:r>
              <a:rPr lang="en-US">
                <a:cs typeface="Segoe UI Semibold" panose="020B0702040204020203" pitchFamily="34" charset="0"/>
              </a:rPr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9BBC4-6521-4EEF-B3A5-4C7C76C9B645}"/>
              </a:ext>
            </a:extLst>
          </p:cNvPr>
          <p:cNvSpPr txBox="1"/>
          <p:nvPr/>
        </p:nvSpPr>
        <p:spPr>
          <a:xfrm>
            <a:off x="632372" y="1011115"/>
            <a:ext cx="4214836" cy="4723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This exercise demonstrated the </a:t>
            </a:r>
            <a:r>
              <a:rPr lang="en-US" sz="1600" b="1"/>
              <a:t>effectiveness of data exploration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Through data exploration, we discovered key insights: an underlying </a:t>
            </a:r>
            <a:r>
              <a:rPr lang="en-US" sz="1600" b="1"/>
              <a:t>geographic seasonality model</a:t>
            </a:r>
            <a:r>
              <a:rPr lang="en-US" sz="1600"/>
              <a:t> and an </a:t>
            </a:r>
            <a:r>
              <a:rPr lang="en-US" sz="1600" b="1"/>
              <a:t>annual linear trend </a:t>
            </a:r>
            <a:r>
              <a:rPr lang="en-US" sz="1600"/>
              <a:t>since 2012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Oftentimes a complicated model (deep neural network or ensemble model) can find an underlying trend like this on its own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However instead of naively throwing a big model at a problem, we gained a </a:t>
            </a:r>
            <a:r>
              <a:rPr lang="en-US" sz="1600" b="1"/>
              <a:t>deep understanding of the data </a:t>
            </a:r>
            <a:r>
              <a:rPr lang="en-US" sz="1600"/>
              <a:t>and used that to drive our solution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“Everything should be as simple as it can be, but not simpler” – Albert Einstein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7B395-1D77-4FCA-89A2-D0F10FE94785}"/>
              </a:ext>
            </a:extLst>
          </p:cNvPr>
          <p:cNvSpPr txBox="1"/>
          <p:nvPr/>
        </p:nvSpPr>
        <p:spPr>
          <a:xfrm>
            <a:off x="6897045" y="1489656"/>
            <a:ext cx="4024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/>
              <a:t>Sometimes the simple approach is best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B1C4E-A87F-4722-9F7E-AC924CD60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857" y="1766655"/>
            <a:ext cx="3341122" cy="28876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47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F753A-CA48-458A-AFF7-3CF19DD3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PREDICTING US EMISSIONS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0A4B7-B945-4CB3-A568-5845A11D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F85F2E93-C696-443C-BCFC-4E8E2408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0624"/>
            <a:ext cx="6839712" cy="436138"/>
          </a:xfrm>
        </p:spPr>
        <p:txBody>
          <a:bodyPr/>
          <a:lstStyle/>
          <a:p>
            <a:r>
              <a:rPr lang="en-US">
                <a:cs typeface="Segoe UI Semibold" panose="020B0702040204020203" pitchFamily="34" charset="0"/>
              </a:rPr>
              <a:t>Closing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9BBC4-6521-4EEF-B3A5-4C7C76C9B645}"/>
              </a:ext>
            </a:extLst>
          </p:cNvPr>
          <p:cNvSpPr txBox="1"/>
          <p:nvPr/>
        </p:nvSpPr>
        <p:spPr>
          <a:xfrm>
            <a:off x="632372" y="1011115"/>
            <a:ext cx="4214836" cy="4335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This challenge was a </a:t>
            </a:r>
            <a:r>
              <a:rPr lang="en-US" sz="1600" b="1"/>
              <a:t>great learning experience </a:t>
            </a:r>
            <a:r>
              <a:rPr lang="en-US" sz="1600"/>
              <a:t>for our team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In the future we would be interested in exploring breaking out CO</a:t>
            </a:r>
            <a:r>
              <a:rPr lang="en-US" sz="1600" baseline="-25000"/>
              <a:t>2</a:t>
            </a:r>
            <a:r>
              <a:rPr lang="en-US" sz="1600"/>
              <a:t> emissions by source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We would like to thank the SPE GCS Data Analytics Study Group for hosting this competition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We also specifically thank the organizers, Sri Poludasu and </a:t>
            </a:r>
            <a:r>
              <a:rPr lang="en-US" sz="1600" err="1"/>
              <a:t>Neila</a:t>
            </a:r>
            <a:r>
              <a:rPr lang="en-US" sz="1600"/>
              <a:t> </a:t>
            </a:r>
            <a:r>
              <a:rPr lang="en-US" sz="1600" err="1"/>
              <a:t>Mazula</a:t>
            </a:r>
            <a:r>
              <a:rPr lang="en-US" sz="1600"/>
              <a:t>, for their effort putting this together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Finally, we thank Shell for making the </a:t>
            </a:r>
            <a:r>
              <a:rPr lang="en-US" sz="1600" err="1"/>
              <a:t>Xeek</a:t>
            </a:r>
            <a:r>
              <a:rPr lang="en-US" sz="1600"/>
              <a:t> platform available for the event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b="1"/>
          </a:p>
        </p:txBody>
      </p:sp>
      <p:pic>
        <p:nvPicPr>
          <p:cNvPr id="1026" name="Picture 2" descr="488 Computer Thank You Photos - Free &amp; Royalty-Free Stock Photos from  Dreamstime">
            <a:extLst>
              <a:ext uri="{FF2B5EF4-FFF2-40B4-BE49-F238E27FC236}">
                <a16:creationId xmlns:a16="http://schemas.microsoft.com/office/drawing/2014/main" id="{CBDDE101-AEE4-4B53-B0A9-704D92C5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401" y="2015231"/>
            <a:ext cx="3706344" cy="246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632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9F6C65-D265-46ED-9B0E-C7F71544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C58D35-CA75-411C-AFC2-733E3EA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54939"/>
            <a:ext cx="11429999" cy="4296890"/>
          </a:xfrm>
        </p:spPr>
        <p:txBody>
          <a:bodyPr/>
          <a:lstStyle/>
          <a:p>
            <a:r>
              <a:rPr lang="en-US"/>
              <a:t>Background</a:t>
            </a:r>
          </a:p>
          <a:p>
            <a:r>
              <a:rPr lang="en-US"/>
              <a:t>Exploratory Data Analysis</a:t>
            </a:r>
          </a:p>
          <a:p>
            <a:r>
              <a:rPr lang="en-US"/>
              <a:t>Modeling Approach and Results</a:t>
            </a:r>
          </a:p>
          <a:p>
            <a:r>
              <a:rPr lang="en-US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47134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25209B-F42C-4A60-9B42-13761C34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 Semibold" panose="020B0702040204020203" pitchFamily="34" charset="0"/>
              </a:rPr>
              <a:t>Background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D3B025-608A-40D2-BFCF-078248BEA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57" y="1438605"/>
            <a:ext cx="6806184" cy="4296890"/>
          </a:xfrm>
        </p:spPr>
        <p:txBody>
          <a:bodyPr/>
          <a:lstStyle/>
          <a:p>
            <a:r>
              <a:rPr lang="en-US"/>
              <a:t>Carbon Capture, Utilization, and Storage (CCUS) technology is growing more important</a:t>
            </a:r>
          </a:p>
          <a:p>
            <a:r>
              <a:rPr lang="en-US"/>
              <a:t>Predicted future carbon emissions could drive CCUS project selection</a:t>
            </a:r>
          </a:p>
          <a:p>
            <a:r>
              <a:rPr lang="en-US"/>
              <a:t>Predictions could have a </a:t>
            </a:r>
            <a:r>
              <a:rPr lang="en-US" b="1"/>
              <a:t>major impact on point source capture </a:t>
            </a:r>
            <a:r>
              <a:rPr lang="en-US"/>
              <a:t>projects, such as working with power plants, factory farms, or landfills</a:t>
            </a:r>
          </a:p>
          <a:p>
            <a:r>
              <a:rPr lang="en-US"/>
              <a:t>Predictions should have </a:t>
            </a:r>
            <a:r>
              <a:rPr lang="en-US" b="1"/>
              <a:t>no influence on Direct Air Capture </a:t>
            </a:r>
            <a:r>
              <a:rPr lang="en-US"/>
              <a:t>(DAC) projects because atmospheric mixing dominates local emissions</a:t>
            </a:r>
          </a:p>
          <a:p>
            <a:r>
              <a:rPr lang="en-US"/>
              <a:t>This challenge directs us to predict monthly carbon emissions in the United States for distinct locations</a:t>
            </a:r>
          </a:p>
          <a:p>
            <a:r>
              <a:rPr lang="en-US"/>
              <a:t>We are given emissions data for the locations from January 2000 through December 2019</a:t>
            </a:r>
          </a:p>
          <a:p>
            <a:r>
              <a:rPr lang="en-US"/>
              <a:t>Data was sourced from the Copernicus Atmosphere Monitoring Service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6D0EA-053C-473F-BB2F-92DA17870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Predicting US Carbon Emissions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F7282-7FEA-45BB-BEEE-398A7B2E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EFA4D589-DED9-457B-9D38-2701A5D409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51"/>
          <a:stretch/>
        </p:blipFill>
        <p:spPr>
          <a:xfrm>
            <a:off x="7421360" y="2122847"/>
            <a:ext cx="4521262" cy="222748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AFFBFB26-59AF-4F47-82AA-A0F8B734B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3" t="44365" r="28735" b="51373"/>
          <a:stretch/>
        </p:blipFill>
        <p:spPr>
          <a:xfrm>
            <a:off x="8020910" y="4350327"/>
            <a:ext cx="3462943" cy="4248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0EA9F9-429A-46BC-9CCF-CD3F80D5763A}"/>
              </a:ext>
            </a:extLst>
          </p:cNvPr>
          <p:cNvSpPr txBox="1"/>
          <p:nvPr/>
        </p:nvSpPr>
        <p:spPr>
          <a:xfrm>
            <a:off x="7677727" y="1654989"/>
            <a:ext cx="40247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/>
              <a:t>Local CO</a:t>
            </a:r>
            <a:r>
              <a:rPr lang="en-US" sz="1200" b="1" baseline="-25000"/>
              <a:t>2</a:t>
            </a:r>
            <a:r>
              <a:rPr lang="en-US" sz="1200" b="1"/>
              <a:t> concentrations vary by less than 2% due to the strong influence of atmospheric mixing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20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35D5-383A-4909-813A-21BA39AB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188E6-178B-423A-8770-FC9D2EDB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7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F753A-CA48-458A-AFF7-3CF19DD3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PREDICTING US EMISSIONS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0A4B7-B945-4CB3-A568-5845A11D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04291B-7EBE-40B8-8C66-0D459A8F7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0" b="1"/>
          <a:stretch/>
        </p:blipFill>
        <p:spPr>
          <a:xfrm>
            <a:off x="6004789" y="1766655"/>
            <a:ext cx="5809259" cy="3348265"/>
          </a:xfrm>
          <a:prstGeom prst="rect">
            <a:avLst/>
          </a:pr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F85F2E93-C696-443C-BCFC-4E8E2408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0624"/>
            <a:ext cx="6839712" cy="436138"/>
          </a:xfrm>
        </p:spPr>
        <p:txBody>
          <a:bodyPr/>
          <a:lstStyle/>
          <a:p>
            <a:r>
              <a:rPr lang="en-US">
                <a:cs typeface="Segoe UI Semibold" panose="020B0702040204020203" pitchFamily="34" charset="0"/>
              </a:rPr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9BBC4-6521-4EEF-B3A5-4C7C76C9B645}"/>
              </a:ext>
            </a:extLst>
          </p:cNvPr>
          <p:cNvSpPr txBox="1"/>
          <p:nvPr/>
        </p:nvSpPr>
        <p:spPr>
          <a:xfrm>
            <a:off x="632372" y="1011115"/>
            <a:ext cx="4694230" cy="304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 are given CO</a:t>
            </a:r>
            <a:r>
              <a:rPr lang="en-US" sz="1600" baseline="-25000" dirty="0"/>
              <a:t>2</a:t>
            </a:r>
            <a:r>
              <a:rPr lang="en-US" sz="1600" dirty="0"/>
              <a:t> emissions data for 153 locations provided spread across US, US-Canada border and US-Mexico border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Looking at one example location, we can see a </a:t>
            </a:r>
            <a:r>
              <a:rPr lang="en-US" sz="1600" b="1" dirty="0"/>
              <a:t>“heartbeat” pattern indicating seasonality </a:t>
            </a:r>
            <a:r>
              <a:rPr lang="en-US" sz="1600" dirty="0"/>
              <a:t>to the data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 can also see a larger </a:t>
            </a:r>
            <a:r>
              <a:rPr lang="en-US" sz="1600" b="1" dirty="0"/>
              <a:t>underlying annual trend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It could be helpful to model these separately, so we will explore them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637712-6262-471A-97CF-1CF7F23B903E}"/>
              </a:ext>
            </a:extLst>
          </p:cNvPr>
          <p:cNvSpPr txBox="1"/>
          <p:nvPr/>
        </p:nvSpPr>
        <p:spPr>
          <a:xfrm>
            <a:off x="6897045" y="1489656"/>
            <a:ext cx="4024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/>
              <a:t>CO</a:t>
            </a:r>
            <a:r>
              <a:rPr lang="en-US" sz="1200" b="1" baseline="-25000"/>
              <a:t>2</a:t>
            </a:r>
            <a:r>
              <a:rPr lang="en-US" sz="1200" b="1"/>
              <a:t> Emissions for an Example Location ‘36.9, -111.3’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64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C536B7-39A5-407E-94D6-F6F94C3E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322" y="2180981"/>
            <a:ext cx="4124080" cy="22049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F4003FC-1B6D-49DB-B87B-12957FB5D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880" y="1646665"/>
            <a:ext cx="5819187" cy="32732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F753A-CA48-458A-AFF7-3CF19DD3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PREDICTING US EMISSIONS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0A4B7-B945-4CB3-A568-5845A11D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6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F85F2E93-C696-443C-BCFC-4E8E2408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0624"/>
            <a:ext cx="8443404" cy="436138"/>
          </a:xfrm>
        </p:spPr>
        <p:txBody>
          <a:bodyPr/>
          <a:lstStyle/>
          <a:p>
            <a:r>
              <a:rPr lang="en-US">
                <a:cs typeface="Segoe UI Semibold" panose="020B0702040204020203" pitchFamily="34" charset="0"/>
              </a:rPr>
              <a:t>Spatial and Seasonality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9BBC4-6521-4EEF-B3A5-4C7C76C9B645}"/>
              </a:ext>
            </a:extLst>
          </p:cNvPr>
          <p:cNvSpPr txBox="1"/>
          <p:nvPr/>
        </p:nvSpPr>
        <p:spPr>
          <a:xfrm>
            <a:off x="632372" y="1011115"/>
            <a:ext cx="5617508" cy="485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We would expect to see geographic seasonality in CO</a:t>
            </a:r>
            <a:r>
              <a:rPr lang="en-US" sz="1600" baseline="-25000" dirty="0"/>
              <a:t>2</a:t>
            </a:r>
            <a:r>
              <a:rPr lang="en-US" sz="1600" dirty="0"/>
              <a:t> emissions, with summer usage higher in the south, and winter usage higher in the north (Erickson 2008)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However, in our data we found </a:t>
            </a:r>
            <a:r>
              <a:rPr lang="en-US" sz="1600" b="1" dirty="0"/>
              <a:t>no significant spatial autocorrelation to emissions </a:t>
            </a:r>
            <a:r>
              <a:rPr lang="en-US" sz="1600" dirty="0"/>
              <a:t>(Moran’s I statistic =        -0.06, p-value = 0.13)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To model seasonality, we </a:t>
            </a:r>
            <a:r>
              <a:rPr lang="en-US" sz="1600" b="1" dirty="0"/>
              <a:t>divide monthly emissions by annual emissions for each location 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When looking at seasonality, we found that all locations had one of</a:t>
            </a:r>
            <a:r>
              <a:rPr lang="en-US" sz="1600" b="1" dirty="0"/>
              <a:t> four distinct seasonality patterns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When we map these four patterns, we see a clear geographic trend. The </a:t>
            </a:r>
            <a:r>
              <a:rPr lang="en-US" sz="1600" b="1" dirty="0"/>
              <a:t>seasonality for an area is dependent on its location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consistency of the seasonality suggests that the ratio of monthly to annual emissions in </a:t>
            </a:r>
            <a:r>
              <a:rPr lang="en-US" sz="1600" b="1" dirty="0"/>
              <a:t>our training data is itself derived from 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34603-2C83-4AA2-8A1E-A54B0B5350DD}"/>
              </a:ext>
            </a:extLst>
          </p:cNvPr>
          <p:cNvSpPr txBox="1"/>
          <p:nvPr/>
        </p:nvSpPr>
        <p:spPr>
          <a:xfrm>
            <a:off x="632372" y="6072326"/>
            <a:ext cx="5408853" cy="250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05000"/>
              </a:lnSpc>
            </a:pPr>
            <a:r>
              <a:rPr lang="en-US" sz="1050"/>
              <a:t>Erickson 2008 - https://agupubs.onlinelibrary.wiley.com/doi/pdf/10.1029/2007JG000435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F1F1E13-3682-41C1-A9EC-995062283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880" y="1376389"/>
            <a:ext cx="5813638" cy="37373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846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F753A-CA48-458A-AFF7-3CF19DD3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PREDICTING US EMISSIONS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0A4B7-B945-4CB3-A568-5845A11D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7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F85F2E93-C696-443C-BCFC-4E8E2408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0624"/>
            <a:ext cx="6839712" cy="436138"/>
          </a:xfrm>
        </p:spPr>
        <p:txBody>
          <a:bodyPr/>
          <a:lstStyle/>
          <a:p>
            <a:r>
              <a:rPr lang="en-US">
                <a:cs typeface="Segoe UI Semibold" panose="020B0702040204020203" pitchFamily="34" charset="0"/>
              </a:rPr>
              <a:t>Annual Trend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9BBC4-6521-4EEF-B3A5-4C7C76C9B645}"/>
              </a:ext>
            </a:extLst>
          </p:cNvPr>
          <p:cNvSpPr txBox="1"/>
          <p:nvPr/>
        </p:nvSpPr>
        <p:spPr>
          <a:xfrm>
            <a:off x="632372" y="1011115"/>
            <a:ext cx="4312490" cy="330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From the previous slide, we know how to predict monthly emissions from annual emissions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Now our task is to </a:t>
            </a:r>
            <a:r>
              <a:rPr lang="en-US" sz="1600" b="1"/>
              <a:t>predict annual emissions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When we plot annual emissions for all locations, there seems to be a consistent </a:t>
            </a:r>
            <a:r>
              <a:rPr lang="en-US" sz="1600" b="1"/>
              <a:t>linear trend starting in 2012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In fact, when we limit ourselves to post-2012 data, a </a:t>
            </a:r>
            <a:r>
              <a:rPr lang="en-US" sz="1600" b="1"/>
              <a:t>linear model achieves a perfect fit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E92B80B-9799-403C-A1C4-0C3DFF54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18" y="1513047"/>
            <a:ext cx="6839712" cy="3847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82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35D5-383A-4909-813A-21BA39AB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188E6-178B-423A-8770-FC9D2EDB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1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F753A-CA48-458A-AFF7-3CF19DD3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PREDICTING US EMISSIONS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0A4B7-B945-4CB3-A568-5845A11D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5046F-E377-40CA-BCE8-08DB286BC620}" type="slidenum">
              <a:rPr lang="en-US" smtClean="0"/>
              <a:t>9</a:t>
            </a:fld>
            <a:endParaRPr lang="en-US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F85F2E93-C696-443C-BCFC-4E8E2408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0624"/>
            <a:ext cx="6839712" cy="436138"/>
          </a:xfrm>
        </p:spPr>
        <p:txBody>
          <a:bodyPr/>
          <a:lstStyle/>
          <a:p>
            <a:r>
              <a:rPr lang="en-US">
                <a:cs typeface="Segoe UI Semibold" panose="020B0702040204020203" pitchFamily="34" charset="0"/>
              </a:rPr>
              <a:t>Submitted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9BBC4-6521-4EEF-B3A5-4C7C76C9B645}"/>
              </a:ext>
            </a:extLst>
          </p:cNvPr>
          <p:cNvSpPr txBox="1"/>
          <p:nvPr/>
        </p:nvSpPr>
        <p:spPr>
          <a:xfrm>
            <a:off x="632372" y="1011115"/>
            <a:ext cx="3895240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We can </a:t>
            </a:r>
            <a:r>
              <a:rPr lang="en-US" sz="1600" b="1"/>
              <a:t>combine our seasonality model with our annual model </a:t>
            </a:r>
            <a:r>
              <a:rPr lang="en-US" sz="1600"/>
              <a:t>to create forecasts</a:t>
            </a:r>
          </a:p>
          <a:p>
            <a:pPr marL="285750" indent="-285750" algn="l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Our approach for the test data:</a:t>
            </a:r>
          </a:p>
          <a:p>
            <a:pPr marL="800100" lvl="1" indent="-342900">
              <a:lnSpc>
                <a:spcPct val="10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/>
              <a:t>Predict annual emissions for the required year using the linear model</a:t>
            </a:r>
          </a:p>
          <a:p>
            <a:pPr marL="800100" lvl="1" indent="-342900">
              <a:lnSpc>
                <a:spcPct val="10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/>
              <a:t>Based on the geographic location, assign a “zone” and monthly ratio</a:t>
            </a:r>
          </a:p>
          <a:p>
            <a:pPr marL="800100" lvl="1" indent="-342900">
              <a:lnSpc>
                <a:spcPct val="10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1600"/>
              <a:t>Multiply the predicted annual emissions by the monthly ratio to get monthly emissions </a:t>
            </a:r>
          </a:p>
          <a:p>
            <a:pPr marL="285750" indent="-285750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/>
              <a:t>This </a:t>
            </a:r>
            <a:r>
              <a:rPr lang="en-US" sz="1600" b="1"/>
              <a:t>approach achieved a perfect zero RMSE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6BC04-5F3B-4AFC-9D47-CBCCBB52A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0"/>
          <a:stretch/>
        </p:blipFill>
        <p:spPr>
          <a:xfrm>
            <a:off x="6159574" y="1766655"/>
            <a:ext cx="5499688" cy="2644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07B395-1D77-4FCA-89A2-D0F10FE94785}"/>
              </a:ext>
            </a:extLst>
          </p:cNvPr>
          <p:cNvSpPr txBox="1"/>
          <p:nvPr/>
        </p:nvSpPr>
        <p:spPr>
          <a:xfrm>
            <a:off x="6897045" y="1489656"/>
            <a:ext cx="40247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/>
              <a:t>Python Notebook Code Modeling Annual Emissions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485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7.1|7.1|11|21.7|8.4|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9.5|17|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6.3|18.2|65|19|2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2.5|2|2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1.2|6|8.1|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9|14.4|0.9|19.1|8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6|9.2|11|13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5.2|7.6|5.4|5.3"/>
</p:tagLst>
</file>

<file path=ppt/theme/theme1.xml><?xml version="1.0" encoding="utf-8"?>
<a:theme xmlns:a="http://schemas.openxmlformats.org/drawingml/2006/main" name="Oxy Base Dark">
  <a:themeElements>
    <a:clrScheme name="Oxy - Zero In">
      <a:dk1>
        <a:srgbClr val="2B2C30"/>
      </a:dk1>
      <a:lt1>
        <a:srgbClr val="FFFFFF"/>
      </a:lt1>
      <a:dk2>
        <a:srgbClr val="002E4D"/>
      </a:dk2>
      <a:lt2>
        <a:srgbClr val="A3DDF2"/>
      </a:lt2>
      <a:accent1>
        <a:srgbClr val="00539B"/>
      </a:accent1>
      <a:accent2>
        <a:srgbClr val="1D83DE"/>
      </a:accent2>
      <a:accent3>
        <a:srgbClr val="FF9E1B"/>
      </a:accent3>
      <a:accent4>
        <a:srgbClr val="7A9C00"/>
      </a:accent4>
      <a:accent5>
        <a:srgbClr val="B5121B"/>
      </a:accent5>
      <a:accent6>
        <a:srgbClr val="009E99"/>
      </a:accent6>
      <a:hlink>
        <a:srgbClr val="1D83DE"/>
      </a:hlink>
      <a:folHlink>
        <a:srgbClr val="98999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05000"/>
          </a:lnSpc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C457CE5400884BB79C258FFA4660DE" ma:contentTypeVersion="13" ma:contentTypeDescription="Create a new document." ma:contentTypeScope="" ma:versionID="d940be91f59b0fc851a12b847704f864">
  <xsd:schema xmlns:xsd="http://www.w3.org/2001/XMLSchema" xmlns:xs="http://www.w3.org/2001/XMLSchema" xmlns:p="http://schemas.microsoft.com/office/2006/metadata/properties" xmlns:ns2="01cdb83b-66cb-470e-b705-2fe12218b780" xmlns:ns3="d9104007-306a-469e-b134-e9c2a8267d27" targetNamespace="http://schemas.microsoft.com/office/2006/metadata/properties" ma:root="true" ma:fieldsID="f6ec699e8f4d4e29607d20fb5b052b9b" ns2:_="" ns3:_="">
    <xsd:import namespace="01cdb83b-66cb-470e-b705-2fe12218b780"/>
    <xsd:import namespace="d9104007-306a-469e-b134-e9c2a8267d2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Us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db83b-66cb-470e-b705-2fe12218b7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104007-306a-469e-b134-e9c2a8267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Use" ma:index="17" nillable="true" ma:displayName="Notes" ma:internalName="Us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se xmlns="d9104007-306a-469e-b134-e9c2a8267d27" xsi:nil="true"/>
  </documentManagement>
</p:properties>
</file>

<file path=customXml/itemProps1.xml><?xml version="1.0" encoding="utf-8"?>
<ds:datastoreItem xmlns:ds="http://schemas.openxmlformats.org/officeDocument/2006/customXml" ds:itemID="{87F04499-31A4-4D07-8E1C-A3DBAF0DA251}">
  <ds:schemaRefs>
    <ds:schemaRef ds:uri="01cdb83b-66cb-470e-b705-2fe12218b780"/>
    <ds:schemaRef ds:uri="d9104007-306a-469e-b134-e9c2a8267d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C1B89E7-76FE-4149-8BD1-628D09039D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481E93-49EC-4611-8819-81149B41BB08}">
  <ds:schemaRefs>
    <ds:schemaRef ds:uri="d9104007-306a-469e-b134-e9c2a8267d27"/>
    <ds:schemaRef ds:uri="http://schemas.microsoft.com/office/infopath/2007/PartnerControls"/>
    <ds:schemaRef ds:uri="http://www.w3.org/XML/1998/namespace"/>
    <ds:schemaRef ds:uri="01cdb83b-66cb-470e-b705-2fe12218b780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863</Words>
  <Application>Microsoft Office PowerPoint</Application>
  <PresentationFormat>Widescreen</PresentationFormat>
  <Paragraphs>94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AkkuratMono</vt:lpstr>
      <vt:lpstr>Arial</vt:lpstr>
      <vt:lpstr>Arial Black</vt:lpstr>
      <vt:lpstr>Arial Narrow</vt:lpstr>
      <vt:lpstr>Consolas</vt:lpstr>
      <vt:lpstr>Wingdings</vt:lpstr>
      <vt:lpstr>Oxy Base Dark</vt:lpstr>
      <vt:lpstr>Machine Learning Challenge: Predicting US Carbon Emissions</vt:lpstr>
      <vt:lpstr>Outline</vt:lpstr>
      <vt:lpstr>Background</vt:lpstr>
      <vt:lpstr>Exploratory data analysis</vt:lpstr>
      <vt:lpstr>Data Analysis</vt:lpstr>
      <vt:lpstr>Spatial and Seasonality Analysis</vt:lpstr>
      <vt:lpstr>Annual Trend</vt:lpstr>
      <vt:lpstr>Modeling Approach</vt:lpstr>
      <vt:lpstr>Submitted Model</vt:lpstr>
      <vt:lpstr>Alternative modeling approaches</vt:lpstr>
      <vt:lpstr>Conclusions</vt:lpstr>
      <vt:lpstr>Conclusions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OXY PowerPoint Template - Gradient</dc:title>
  <dc:creator>OxyMultimedia@oxy.com</dc:creator>
  <cp:keywords>Template</cp:keywords>
  <cp:lastModifiedBy>Lach, Alexander</cp:lastModifiedBy>
  <cp:revision>2</cp:revision>
  <dcterms:created xsi:type="dcterms:W3CDTF">2021-10-28T15:26:11Z</dcterms:created>
  <dcterms:modified xsi:type="dcterms:W3CDTF">2022-06-20T15:26:36Z</dcterms:modified>
  <cp:category>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0x01010063C457CE5400884BB79C258FFA4660DE</vt:lpwstr>
  </property>
</Properties>
</file>